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7"/>
  </p:notesMasterIdLst>
  <p:sldIdLst>
    <p:sldId id="2216" r:id="rId2"/>
    <p:sldId id="284" r:id="rId3"/>
    <p:sldId id="2223" r:id="rId4"/>
    <p:sldId id="2224" r:id="rId5"/>
    <p:sldId id="302" r:id="rId6"/>
    <p:sldId id="2225" r:id="rId7"/>
    <p:sldId id="282" r:id="rId8"/>
    <p:sldId id="2217" r:id="rId9"/>
    <p:sldId id="2218" r:id="rId10"/>
    <p:sldId id="292" r:id="rId11"/>
    <p:sldId id="2220" r:id="rId12"/>
    <p:sldId id="2221" r:id="rId13"/>
    <p:sldId id="2222" r:id="rId14"/>
    <p:sldId id="2226" r:id="rId15"/>
    <p:sldId id="31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89"/>
    <p:restoredTop sz="94603"/>
  </p:normalViewPr>
  <p:slideViewPr>
    <p:cSldViewPr snapToGrid="0" snapToObjects="1">
      <p:cViewPr varScale="1">
        <p:scale>
          <a:sx n="99" d="100"/>
          <a:sy n="99" d="100"/>
        </p:scale>
        <p:origin x="200"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https://www.ontario.ca/laws/statute/90h19"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ontario.ca/laws/statute/90h19"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CB9A5-5031-430C-BEE1-3DE651253A7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F09AEEE-DAF8-4847-8987-9AF5FD6BFEAA}">
      <dgm:prSet/>
      <dgm:spPr/>
      <dgm:t>
        <a:bodyPr/>
        <a:lstStyle/>
        <a:p>
          <a:r>
            <a:rPr lang="en-CA" b="0" i="0" dirty="0"/>
            <a:t>Ontario’s </a:t>
          </a:r>
          <a:r>
            <a:rPr lang="en-CA" b="0" i="0" dirty="0">
              <a:hlinkClick xmlns:r="http://schemas.openxmlformats.org/officeDocument/2006/relationships" r:id="rId1"/>
            </a:rPr>
            <a:t>Human Rights Code</a:t>
          </a:r>
          <a:r>
            <a:rPr lang="en-CA" b="0" i="0" dirty="0"/>
            <a:t> states that every person has a right to equal treatment with respect to employment without discrimination based on the following protected grounds: race; ancestry, place of origin; colour; ethnic origin; citizenship; creed; sex; sexual orientation; gender identity; gender expression; age; record of offences; marital status; family status; disability.</a:t>
          </a:r>
          <a:endParaRPr lang="en-US" dirty="0"/>
        </a:p>
      </dgm:t>
    </dgm:pt>
    <dgm:pt modelId="{B3143BB4-72CD-4EC8-AF3B-FD7259B5E05A}" type="parTrans" cxnId="{A575D2C4-6A2E-4FBC-8D82-7F8B0E44C4D9}">
      <dgm:prSet/>
      <dgm:spPr/>
      <dgm:t>
        <a:bodyPr/>
        <a:lstStyle/>
        <a:p>
          <a:endParaRPr lang="en-US"/>
        </a:p>
      </dgm:t>
    </dgm:pt>
    <dgm:pt modelId="{20E49CBA-2A8E-482E-9F7B-4ADE5F2B40A5}" type="sibTrans" cxnId="{A575D2C4-6A2E-4FBC-8D82-7F8B0E44C4D9}">
      <dgm:prSet/>
      <dgm:spPr/>
      <dgm:t>
        <a:bodyPr/>
        <a:lstStyle/>
        <a:p>
          <a:endParaRPr lang="en-US"/>
        </a:p>
      </dgm:t>
    </dgm:pt>
    <dgm:pt modelId="{96AF567A-1F2D-41F1-895D-B29EB1E4EC68}">
      <dgm:prSet/>
      <dgm:spPr/>
      <dgm:t>
        <a:bodyPr/>
        <a:lstStyle/>
        <a:p>
          <a:r>
            <a:rPr lang="en-CA" b="0" i="0" dirty="0"/>
            <a:t>The code also states that a person’s rights are infringed where a requirement, qualification or factor exists that is not on its face discriminatory, but that </a:t>
          </a:r>
          <a:r>
            <a:rPr lang="en-CA" b="1" i="0" dirty="0"/>
            <a:t>results</a:t>
          </a:r>
          <a:r>
            <a:rPr lang="en-CA" b="0" i="0" dirty="0"/>
            <a:t> in the exclusion, restriction or preference of a group based on a protected ground. This means that employees are protected not only from direct discrimination, but also from rules and policies that indirectly cause them to be discriminated against on the basis of one of the protected grounds.</a:t>
          </a:r>
          <a:endParaRPr lang="en-US" dirty="0"/>
        </a:p>
      </dgm:t>
    </dgm:pt>
    <dgm:pt modelId="{F3CF1B22-BC7D-4AF4-B8A2-0DBA9B444F85}" type="parTrans" cxnId="{A89DBA9A-F66A-4475-A324-4C581F4B488A}">
      <dgm:prSet/>
      <dgm:spPr/>
      <dgm:t>
        <a:bodyPr/>
        <a:lstStyle/>
        <a:p>
          <a:endParaRPr lang="en-US"/>
        </a:p>
      </dgm:t>
    </dgm:pt>
    <dgm:pt modelId="{8655AFCE-6B33-4AE3-A3AC-D840368363BA}" type="sibTrans" cxnId="{A89DBA9A-F66A-4475-A324-4C581F4B488A}">
      <dgm:prSet/>
      <dgm:spPr/>
      <dgm:t>
        <a:bodyPr/>
        <a:lstStyle/>
        <a:p>
          <a:endParaRPr lang="en-US"/>
        </a:p>
      </dgm:t>
    </dgm:pt>
    <dgm:pt modelId="{E33EB2A8-1FA5-E447-A168-6B4711AD6CE5}" type="pres">
      <dgm:prSet presAssocID="{720CB9A5-5031-430C-BEE1-3DE651253A75}" presName="hierChild1" presStyleCnt="0">
        <dgm:presLayoutVars>
          <dgm:chPref val="1"/>
          <dgm:dir/>
          <dgm:animOne val="branch"/>
          <dgm:animLvl val="lvl"/>
          <dgm:resizeHandles/>
        </dgm:presLayoutVars>
      </dgm:prSet>
      <dgm:spPr/>
    </dgm:pt>
    <dgm:pt modelId="{77594F36-3BB0-324C-A276-3A19ADE20880}" type="pres">
      <dgm:prSet presAssocID="{EF09AEEE-DAF8-4847-8987-9AF5FD6BFEAA}" presName="hierRoot1" presStyleCnt="0"/>
      <dgm:spPr/>
    </dgm:pt>
    <dgm:pt modelId="{D77AE02E-7337-4048-9B5A-CD5859EDD9A4}" type="pres">
      <dgm:prSet presAssocID="{EF09AEEE-DAF8-4847-8987-9AF5FD6BFEAA}" presName="composite" presStyleCnt="0"/>
      <dgm:spPr/>
    </dgm:pt>
    <dgm:pt modelId="{9F68F328-D94C-784A-93B2-F6427C482A6F}" type="pres">
      <dgm:prSet presAssocID="{EF09AEEE-DAF8-4847-8987-9AF5FD6BFEAA}" presName="background" presStyleLbl="node0" presStyleIdx="0" presStyleCnt="2"/>
      <dgm:spPr/>
    </dgm:pt>
    <dgm:pt modelId="{7D401D6E-7F80-C84D-AA9E-3495C2B17ABC}" type="pres">
      <dgm:prSet presAssocID="{EF09AEEE-DAF8-4847-8987-9AF5FD6BFEAA}" presName="text" presStyleLbl="fgAcc0" presStyleIdx="0" presStyleCnt="2">
        <dgm:presLayoutVars>
          <dgm:chPref val="3"/>
        </dgm:presLayoutVars>
      </dgm:prSet>
      <dgm:spPr/>
    </dgm:pt>
    <dgm:pt modelId="{CA5A481E-A344-DC4A-86F9-5156E273B4B1}" type="pres">
      <dgm:prSet presAssocID="{EF09AEEE-DAF8-4847-8987-9AF5FD6BFEAA}" presName="hierChild2" presStyleCnt="0"/>
      <dgm:spPr/>
    </dgm:pt>
    <dgm:pt modelId="{9BADCDFA-753E-2D49-8B70-0110E49D5A00}" type="pres">
      <dgm:prSet presAssocID="{96AF567A-1F2D-41F1-895D-B29EB1E4EC68}" presName="hierRoot1" presStyleCnt="0"/>
      <dgm:spPr/>
    </dgm:pt>
    <dgm:pt modelId="{3BF7F828-1FA6-B545-8265-95608C6C91A3}" type="pres">
      <dgm:prSet presAssocID="{96AF567A-1F2D-41F1-895D-B29EB1E4EC68}" presName="composite" presStyleCnt="0"/>
      <dgm:spPr/>
    </dgm:pt>
    <dgm:pt modelId="{2E304082-24C6-3F46-A80E-9A6D29B3FE9A}" type="pres">
      <dgm:prSet presAssocID="{96AF567A-1F2D-41F1-895D-B29EB1E4EC68}" presName="background" presStyleLbl="node0" presStyleIdx="1" presStyleCnt="2"/>
      <dgm:spPr/>
    </dgm:pt>
    <dgm:pt modelId="{EC62D01E-5E30-F842-B291-082B2E9C1906}" type="pres">
      <dgm:prSet presAssocID="{96AF567A-1F2D-41F1-895D-B29EB1E4EC68}" presName="text" presStyleLbl="fgAcc0" presStyleIdx="1" presStyleCnt="2">
        <dgm:presLayoutVars>
          <dgm:chPref val="3"/>
        </dgm:presLayoutVars>
      </dgm:prSet>
      <dgm:spPr/>
    </dgm:pt>
    <dgm:pt modelId="{FEAA5420-A229-6745-9B54-78BA601869B2}" type="pres">
      <dgm:prSet presAssocID="{96AF567A-1F2D-41F1-895D-B29EB1E4EC68}" presName="hierChild2" presStyleCnt="0"/>
      <dgm:spPr/>
    </dgm:pt>
  </dgm:ptLst>
  <dgm:cxnLst>
    <dgm:cxn modelId="{02C6957C-EF55-2B40-B7A6-6CF8A6C888DE}" type="presOf" srcId="{EF09AEEE-DAF8-4847-8987-9AF5FD6BFEAA}" destId="{7D401D6E-7F80-C84D-AA9E-3495C2B17ABC}" srcOrd="0" destOrd="0" presId="urn:microsoft.com/office/officeart/2005/8/layout/hierarchy1"/>
    <dgm:cxn modelId="{A89DBA9A-F66A-4475-A324-4C581F4B488A}" srcId="{720CB9A5-5031-430C-BEE1-3DE651253A75}" destId="{96AF567A-1F2D-41F1-895D-B29EB1E4EC68}" srcOrd="1" destOrd="0" parTransId="{F3CF1B22-BC7D-4AF4-B8A2-0DBA9B444F85}" sibTransId="{8655AFCE-6B33-4AE3-A3AC-D840368363BA}"/>
    <dgm:cxn modelId="{A575D2C4-6A2E-4FBC-8D82-7F8B0E44C4D9}" srcId="{720CB9A5-5031-430C-BEE1-3DE651253A75}" destId="{EF09AEEE-DAF8-4847-8987-9AF5FD6BFEAA}" srcOrd="0" destOrd="0" parTransId="{B3143BB4-72CD-4EC8-AF3B-FD7259B5E05A}" sibTransId="{20E49CBA-2A8E-482E-9F7B-4ADE5F2B40A5}"/>
    <dgm:cxn modelId="{BCCDECE6-B736-824B-AEEF-2AE263BA676E}" type="presOf" srcId="{720CB9A5-5031-430C-BEE1-3DE651253A75}" destId="{E33EB2A8-1FA5-E447-A168-6B4711AD6CE5}" srcOrd="0" destOrd="0" presId="urn:microsoft.com/office/officeart/2005/8/layout/hierarchy1"/>
    <dgm:cxn modelId="{2A8FB1FB-D8A2-5E47-A44E-9145ACA20D3D}" type="presOf" srcId="{96AF567A-1F2D-41F1-895D-B29EB1E4EC68}" destId="{EC62D01E-5E30-F842-B291-082B2E9C1906}" srcOrd="0" destOrd="0" presId="urn:microsoft.com/office/officeart/2005/8/layout/hierarchy1"/>
    <dgm:cxn modelId="{8C293D48-D5A1-024A-97B7-8C8FD2C0198B}" type="presParOf" srcId="{E33EB2A8-1FA5-E447-A168-6B4711AD6CE5}" destId="{77594F36-3BB0-324C-A276-3A19ADE20880}" srcOrd="0" destOrd="0" presId="urn:microsoft.com/office/officeart/2005/8/layout/hierarchy1"/>
    <dgm:cxn modelId="{F999F4E6-3C47-CD42-BEBD-1B5A0BB05F57}" type="presParOf" srcId="{77594F36-3BB0-324C-A276-3A19ADE20880}" destId="{D77AE02E-7337-4048-9B5A-CD5859EDD9A4}" srcOrd="0" destOrd="0" presId="urn:microsoft.com/office/officeart/2005/8/layout/hierarchy1"/>
    <dgm:cxn modelId="{CB061329-6628-1443-9A8D-3C9294D2A32D}" type="presParOf" srcId="{D77AE02E-7337-4048-9B5A-CD5859EDD9A4}" destId="{9F68F328-D94C-784A-93B2-F6427C482A6F}" srcOrd="0" destOrd="0" presId="urn:microsoft.com/office/officeart/2005/8/layout/hierarchy1"/>
    <dgm:cxn modelId="{6DF5BF5A-F5FE-844F-8301-C06FE09BC0ED}" type="presParOf" srcId="{D77AE02E-7337-4048-9B5A-CD5859EDD9A4}" destId="{7D401D6E-7F80-C84D-AA9E-3495C2B17ABC}" srcOrd="1" destOrd="0" presId="urn:microsoft.com/office/officeart/2005/8/layout/hierarchy1"/>
    <dgm:cxn modelId="{C5052D13-43D5-3049-9E74-F931EFFC944C}" type="presParOf" srcId="{77594F36-3BB0-324C-A276-3A19ADE20880}" destId="{CA5A481E-A344-DC4A-86F9-5156E273B4B1}" srcOrd="1" destOrd="0" presId="urn:microsoft.com/office/officeart/2005/8/layout/hierarchy1"/>
    <dgm:cxn modelId="{BEC496A8-6325-BE4D-9DB3-553E3034A3C7}" type="presParOf" srcId="{E33EB2A8-1FA5-E447-A168-6B4711AD6CE5}" destId="{9BADCDFA-753E-2D49-8B70-0110E49D5A00}" srcOrd="1" destOrd="0" presId="urn:microsoft.com/office/officeart/2005/8/layout/hierarchy1"/>
    <dgm:cxn modelId="{84172DDB-7B66-5F41-AE20-96E9AF92E109}" type="presParOf" srcId="{9BADCDFA-753E-2D49-8B70-0110E49D5A00}" destId="{3BF7F828-1FA6-B545-8265-95608C6C91A3}" srcOrd="0" destOrd="0" presId="urn:microsoft.com/office/officeart/2005/8/layout/hierarchy1"/>
    <dgm:cxn modelId="{5A212CAE-89FD-D647-BE71-D3D46C6BC5ED}" type="presParOf" srcId="{3BF7F828-1FA6-B545-8265-95608C6C91A3}" destId="{2E304082-24C6-3F46-A80E-9A6D29B3FE9A}" srcOrd="0" destOrd="0" presId="urn:microsoft.com/office/officeart/2005/8/layout/hierarchy1"/>
    <dgm:cxn modelId="{F6EAC5C3-D324-A141-8361-BA3196A60A12}" type="presParOf" srcId="{3BF7F828-1FA6-B545-8265-95608C6C91A3}" destId="{EC62D01E-5E30-F842-B291-082B2E9C1906}" srcOrd="1" destOrd="0" presId="urn:microsoft.com/office/officeart/2005/8/layout/hierarchy1"/>
    <dgm:cxn modelId="{BCC09E0B-8A66-ED41-907F-F04CA154B0EF}" type="presParOf" srcId="{9BADCDFA-753E-2D49-8B70-0110E49D5A00}" destId="{FEAA5420-A229-6745-9B54-78BA601869B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04E90B-00D2-449D-B03D-409FB6E00D0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B89984A-C433-4690-9DC9-7430500D702E}">
      <dgm:prSet/>
      <dgm:spPr/>
      <dgm:t>
        <a:bodyPr/>
        <a:lstStyle/>
        <a:p>
          <a:r>
            <a:rPr lang="en-US" dirty="0"/>
            <a:t>The right to know about health and safety</a:t>
          </a:r>
        </a:p>
      </dgm:t>
    </dgm:pt>
    <dgm:pt modelId="{8684AFAF-DBFD-42B7-910A-32415AFF3B4E}" type="parTrans" cxnId="{99483D2C-E323-4DFD-A6CD-516CF4A0C079}">
      <dgm:prSet/>
      <dgm:spPr/>
      <dgm:t>
        <a:bodyPr/>
        <a:lstStyle/>
        <a:p>
          <a:endParaRPr lang="en-US"/>
        </a:p>
      </dgm:t>
    </dgm:pt>
    <dgm:pt modelId="{0D4AD043-B971-4D35-8532-637862D3E465}" type="sibTrans" cxnId="{99483D2C-E323-4DFD-A6CD-516CF4A0C079}">
      <dgm:prSet/>
      <dgm:spPr/>
      <dgm:t>
        <a:bodyPr/>
        <a:lstStyle/>
        <a:p>
          <a:endParaRPr lang="en-US"/>
        </a:p>
      </dgm:t>
    </dgm:pt>
    <dgm:pt modelId="{854ADA98-DD98-40BB-ADEA-30C0D14285CF}">
      <dgm:prSet/>
      <dgm:spPr/>
      <dgm:t>
        <a:bodyPr/>
        <a:lstStyle/>
        <a:p>
          <a:r>
            <a:rPr lang="en-US" dirty="0"/>
            <a:t>The right to participate in decisions that could affect your health and safety</a:t>
          </a:r>
        </a:p>
      </dgm:t>
    </dgm:pt>
    <dgm:pt modelId="{9EEE2518-B369-4EF1-9EF1-75FCAB60D54A}" type="parTrans" cxnId="{366ED35A-57E9-4B36-B661-BEF14BC564AF}">
      <dgm:prSet/>
      <dgm:spPr/>
      <dgm:t>
        <a:bodyPr/>
        <a:lstStyle/>
        <a:p>
          <a:endParaRPr lang="en-US"/>
        </a:p>
      </dgm:t>
    </dgm:pt>
    <dgm:pt modelId="{ED8B6259-6A1C-405D-A25F-DEF1063561F4}" type="sibTrans" cxnId="{366ED35A-57E9-4B36-B661-BEF14BC564AF}">
      <dgm:prSet/>
      <dgm:spPr/>
      <dgm:t>
        <a:bodyPr/>
        <a:lstStyle/>
        <a:p>
          <a:endParaRPr lang="en-US"/>
        </a:p>
      </dgm:t>
    </dgm:pt>
    <dgm:pt modelId="{4025DD21-3EB2-4159-90EC-339704A97C5B}">
      <dgm:prSet/>
      <dgm:spPr/>
      <dgm:t>
        <a:bodyPr/>
        <a:lstStyle/>
        <a:p>
          <a:r>
            <a:rPr lang="en-US"/>
            <a:t>The right to refuse work that could be considered unsafe</a:t>
          </a:r>
        </a:p>
      </dgm:t>
    </dgm:pt>
    <dgm:pt modelId="{0DCE0800-C442-4E5A-A19B-F9F096E19395}" type="parTrans" cxnId="{55361869-613F-4C2A-BA5E-7AADA5D301DD}">
      <dgm:prSet/>
      <dgm:spPr/>
      <dgm:t>
        <a:bodyPr/>
        <a:lstStyle/>
        <a:p>
          <a:endParaRPr lang="en-US"/>
        </a:p>
      </dgm:t>
    </dgm:pt>
    <dgm:pt modelId="{F553760B-80B4-4F4D-BFE1-2544941DC537}" type="sibTrans" cxnId="{55361869-613F-4C2A-BA5E-7AADA5D301DD}">
      <dgm:prSet/>
      <dgm:spPr/>
      <dgm:t>
        <a:bodyPr/>
        <a:lstStyle/>
        <a:p>
          <a:endParaRPr lang="en-US"/>
        </a:p>
      </dgm:t>
    </dgm:pt>
    <dgm:pt modelId="{62E7B723-FF9C-4C23-AAD6-D60BF396CBC6}">
      <dgm:prSet/>
      <dgm:spPr/>
      <dgm:t>
        <a:bodyPr/>
        <a:lstStyle/>
        <a:p>
          <a:r>
            <a:rPr lang="en-US"/>
            <a:t>Information, Instructions, Education, Supervision and Training</a:t>
          </a:r>
        </a:p>
      </dgm:t>
    </dgm:pt>
    <dgm:pt modelId="{7C65706E-655F-445E-BF93-804177AC8F5C}" type="parTrans" cxnId="{F3BC47A3-6C03-42B2-9186-4009F23C4E2C}">
      <dgm:prSet/>
      <dgm:spPr/>
      <dgm:t>
        <a:bodyPr/>
        <a:lstStyle/>
        <a:p>
          <a:endParaRPr lang="en-US"/>
        </a:p>
      </dgm:t>
    </dgm:pt>
    <dgm:pt modelId="{2348E44D-FD21-4E93-A17F-86D88C4F450A}" type="sibTrans" cxnId="{F3BC47A3-6C03-42B2-9186-4009F23C4E2C}">
      <dgm:prSet/>
      <dgm:spPr/>
      <dgm:t>
        <a:bodyPr/>
        <a:lstStyle/>
        <a:p>
          <a:endParaRPr lang="en-US"/>
        </a:p>
      </dgm:t>
    </dgm:pt>
    <dgm:pt modelId="{760ABCA1-B049-4A29-8F21-69AD1BD21EEB}">
      <dgm:prSet/>
      <dgm:spPr/>
      <dgm:t>
        <a:bodyPr/>
        <a:lstStyle/>
        <a:p>
          <a:r>
            <a:rPr lang="en-US"/>
            <a:t>Joint Health and Safety Committee</a:t>
          </a:r>
        </a:p>
      </dgm:t>
    </dgm:pt>
    <dgm:pt modelId="{48133D56-D80F-4769-A3C5-F2789E9D86A9}" type="parTrans" cxnId="{9B2B5B22-8227-4DEB-A683-B4EEE6134A83}">
      <dgm:prSet/>
      <dgm:spPr/>
      <dgm:t>
        <a:bodyPr/>
        <a:lstStyle/>
        <a:p>
          <a:endParaRPr lang="en-US"/>
        </a:p>
      </dgm:t>
    </dgm:pt>
    <dgm:pt modelId="{9D6692C3-51D3-4666-B935-5CB39E5877B9}" type="sibTrans" cxnId="{9B2B5B22-8227-4DEB-A683-B4EEE6134A83}">
      <dgm:prSet/>
      <dgm:spPr/>
      <dgm:t>
        <a:bodyPr/>
        <a:lstStyle/>
        <a:p>
          <a:endParaRPr lang="en-US"/>
        </a:p>
      </dgm:t>
    </dgm:pt>
    <dgm:pt modelId="{BEA0482C-49D2-4DE4-95D3-04C96F619577}">
      <dgm:prSet/>
      <dgm:spPr/>
      <dgm:t>
        <a:bodyPr/>
        <a:lstStyle/>
        <a:p>
          <a:r>
            <a:rPr lang="en-US"/>
            <a:t>Ministry of Labour</a:t>
          </a:r>
        </a:p>
      </dgm:t>
    </dgm:pt>
    <dgm:pt modelId="{F1E79E90-9FFD-4A51-9C6D-5B3B9D1D27B3}" type="parTrans" cxnId="{3A6AAF5E-BCA7-425C-8544-8C05928EF639}">
      <dgm:prSet/>
      <dgm:spPr/>
      <dgm:t>
        <a:bodyPr/>
        <a:lstStyle/>
        <a:p>
          <a:endParaRPr lang="en-US"/>
        </a:p>
      </dgm:t>
    </dgm:pt>
    <dgm:pt modelId="{933FE189-CADD-4483-883D-FB996D36464B}" type="sibTrans" cxnId="{3A6AAF5E-BCA7-425C-8544-8C05928EF639}">
      <dgm:prSet/>
      <dgm:spPr/>
      <dgm:t>
        <a:bodyPr/>
        <a:lstStyle/>
        <a:p>
          <a:endParaRPr lang="en-US"/>
        </a:p>
      </dgm:t>
    </dgm:pt>
    <dgm:pt modelId="{3E50FF95-0742-BA49-B855-32D296EC8213}" type="pres">
      <dgm:prSet presAssocID="{A704E90B-00D2-449D-B03D-409FB6E00D0C}" presName="diagram" presStyleCnt="0">
        <dgm:presLayoutVars>
          <dgm:dir/>
          <dgm:resizeHandles val="exact"/>
        </dgm:presLayoutVars>
      </dgm:prSet>
      <dgm:spPr/>
    </dgm:pt>
    <dgm:pt modelId="{7E7D315A-FA95-D248-92DC-61B2FD987EDA}" type="pres">
      <dgm:prSet presAssocID="{0B89984A-C433-4690-9DC9-7430500D702E}" presName="node" presStyleLbl="node1" presStyleIdx="0" presStyleCnt="6">
        <dgm:presLayoutVars>
          <dgm:bulletEnabled val="1"/>
        </dgm:presLayoutVars>
      </dgm:prSet>
      <dgm:spPr/>
    </dgm:pt>
    <dgm:pt modelId="{8FFD0BDE-F166-2C49-9140-31C079555519}" type="pres">
      <dgm:prSet presAssocID="{0D4AD043-B971-4D35-8532-637862D3E465}" presName="sibTrans" presStyleCnt="0"/>
      <dgm:spPr/>
    </dgm:pt>
    <dgm:pt modelId="{AF4E0F01-AFDE-FA41-8E70-92FDAE983D48}" type="pres">
      <dgm:prSet presAssocID="{854ADA98-DD98-40BB-ADEA-30C0D14285CF}" presName="node" presStyleLbl="node1" presStyleIdx="1" presStyleCnt="6">
        <dgm:presLayoutVars>
          <dgm:bulletEnabled val="1"/>
        </dgm:presLayoutVars>
      </dgm:prSet>
      <dgm:spPr/>
    </dgm:pt>
    <dgm:pt modelId="{DA711405-64E2-F147-8F10-018229BCA296}" type="pres">
      <dgm:prSet presAssocID="{ED8B6259-6A1C-405D-A25F-DEF1063561F4}" presName="sibTrans" presStyleCnt="0"/>
      <dgm:spPr/>
    </dgm:pt>
    <dgm:pt modelId="{DA8C9DBE-FD66-CE4E-BB5C-086C69A8822F}" type="pres">
      <dgm:prSet presAssocID="{4025DD21-3EB2-4159-90EC-339704A97C5B}" presName="node" presStyleLbl="node1" presStyleIdx="2" presStyleCnt="6">
        <dgm:presLayoutVars>
          <dgm:bulletEnabled val="1"/>
        </dgm:presLayoutVars>
      </dgm:prSet>
      <dgm:spPr/>
    </dgm:pt>
    <dgm:pt modelId="{B9D101D6-D821-344F-9D5E-4210B9AA5095}" type="pres">
      <dgm:prSet presAssocID="{F553760B-80B4-4F4D-BFE1-2544941DC537}" presName="sibTrans" presStyleCnt="0"/>
      <dgm:spPr/>
    </dgm:pt>
    <dgm:pt modelId="{DBCDB6B6-A7D6-5A4D-BF5D-31960EFC77C2}" type="pres">
      <dgm:prSet presAssocID="{62E7B723-FF9C-4C23-AAD6-D60BF396CBC6}" presName="node" presStyleLbl="node1" presStyleIdx="3" presStyleCnt="6">
        <dgm:presLayoutVars>
          <dgm:bulletEnabled val="1"/>
        </dgm:presLayoutVars>
      </dgm:prSet>
      <dgm:spPr/>
    </dgm:pt>
    <dgm:pt modelId="{2EFB1CB5-ACDC-D945-82CD-3C31A51F41B2}" type="pres">
      <dgm:prSet presAssocID="{2348E44D-FD21-4E93-A17F-86D88C4F450A}" presName="sibTrans" presStyleCnt="0"/>
      <dgm:spPr/>
    </dgm:pt>
    <dgm:pt modelId="{01F0463A-E561-FC46-9443-AA16730426FC}" type="pres">
      <dgm:prSet presAssocID="{760ABCA1-B049-4A29-8F21-69AD1BD21EEB}" presName="node" presStyleLbl="node1" presStyleIdx="4" presStyleCnt="6">
        <dgm:presLayoutVars>
          <dgm:bulletEnabled val="1"/>
        </dgm:presLayoutVars>
      </dgm:prSet>
      <dgm:spPr/>
    </dgm:pt>
    <dgm:pt modelId="{E7B89F29-78F4-ED44-9A9A-9D91ACA03CC2}" type="pres">
      <dgm:prSet presAssocID="{9D6692C3-51D3-4666-B935-5CB39E5877B9}" presName="sibTrans" presStyleCnt="0"/>
      <dgm:spPr/>
    </dgm:pt>
    <dgm:pt modelId="{14ADCD71-C8F6-834E-9042-0511441D306F}" type="pres">
      <dgm:prSet presAssocID="{BEA0482C-49D2-4DE4-95D3-04C96F619577}" presName="node" presStyleLbl="node1" presStyleIdx="5" presStyleCnt="6">
        <dgm:presLayoutVars>
          <dgm:bulletEnabled val="1"/>
        </dgm:presLayoutVars>
      </dgm:prSet>
      <dgm:spPr/>
    </dgm:pt>
  </dgm:ptLst>
  <dgm:cxnLst>
    <dgm:cxn modelId="{9B2B5B22-8227-4DEB-A683-B4EEE6134A83}" srcId="{A704E90B-00D2-449D-B03D-409FB6E00D0C}" destId="{760ABCA1-B049-4A29-8F21-69AD1BD21EEB}" srcOrd="4" destOrd="0" parTransId="{48133D56-D80F-4769-A3C5-F2789E9D86A9}" sibTransId="{9D6692C3-51D3-4666-B935-5CB39E5877B9}"/>
    <dgm:cxn modelId="{99483D2C-E323-4DFD-A6CD-516CF4A0C079}" srcId="{A704E90B-00D2-449D-B03D-409FB6E00D0C}" destId="{0B89984A-C433-4690-9DC9-7430500D702E}" srcOrd="0" destOrd="0" parTransId="{8684AFAF-DBFD-42B7-910A-32415AFF3B4E}" sibTransId="{0D4AD043-B971-4D35-8532-637862D3E465}"/>
    <dgm:cxn modelId="{358FBF2D-4B8E-5747-82C0-45E713DFD4AD}" type="presOf" srcId="{0B89984A-C433-4690-9DC9-7430500D702E}" destId="{7E7D315A-FA95-D248-92DC-61B2FD987EDA}" srcOrd="0" destOrd="0" presId="urn:microsoft.com/office/officeart/2005/8/layout/default"/>
    <dgm:cxn modelId="{366ED35A-57E9-4B36-B661-BEF14BC564AF}" srcId="{A704E90B-00D2-449D-B03D-409FB6E00D0C}" destId="{854ADA98-DD98-40BB-ADEA-30C0D14285CF}" srcOrd="1" destOrd="0" parTransId="{9EEE2518-B369-4EF1-9EF1-75FCAB60D54A}" sibTransId="{ED8B6259-6A1C-405D-A25F-DEF1063561F4}"/>
    <dgm:cxn modelId="{5556E45A-A75A-734C-AC57-04544BEF4047}" type="presOf" srcId="{A704E90B-00D2-449D-B03D-409FB6E00D0C}" destId="{3E50FF95-0742-BA49-B855-32D296EC8213}" srcOrd="0" destOrd="0" presId="urn:microsoft.com/office/officeart/2005/8/layout/default"/>
    <dgm:cxn modelId="{3A6AAF5E-BCA7-425C-8544-8C05928EF639}" srcId="{A704E90B-00D2-449D-B03D-409FB6E00D0C}" destId="{BEA0482C-49D2-4DE4-95D3-04C96F619577}" srcOrd="5" destOrd="0" parTransId="{F1E79E90-9FFD-4A51-9C6D-5B3B9D1D27B3}" sibTransId="{933FE189-CADD-4483-883D-FB996D36464B}"/>
    <dgm:cxn modelId="{60C09961-47D7-5C4D-9D7A-E6DD0040C494}" type="presOf" srcId="{BEA0482C-49D2-4DE4-95D3-04C96F619577}" destId="{14ADCD71-C8F6-834E-9042-0511441D306F}" srcOrd="0" destOrd="0" presId="urn:microsoft.com/office/officeart/2005/8/layout/default"/>
    <dgm:cxn modelId="{55361869-613F-4C2A-BA5E-7AADA5D301DD}" srcId="{A704E90B-00D2-449D-B03D-409FB6E00D0C}" destId="{4025DD21-3EB2-4159-90EC-339704A97C5B}" srcOrd="2" destOrd="0" parTransId="{0DCE0800-C442-4E5A-A19B-F9F096E19395}" sibTransId="{F553760B-80B4-4F4D-BFE1-2544941DC537}"/>
    <dgm:cxn modelId="{87577669-35A4-5B44-8727-307A926C694A}" type="presOf" srcId="{4025DD21-3EB2-4159-90EC-339704A97C5B}" destId="{DA8C9DBE-FD66-CE4E-BB5C-086C69A8822F}" srcOrd="0" destOrd="0" presId="urn:microsoft.com/office/officeart/2005/8/layout/default"/>
    <dgm:cxn modelId="{F3BC47A3-6C03-42B2-9186-4009F23C4E2C}" srcId="{A704E90B-00D2-449D-B03D-409FB6E00D0C}" destId="{62E7B723-FF9C-4C23-AAD6-D60BF396CBC6}" srcOrd="3" destOrd="0" parTransId="{7C65706E-655F-445E-BF93-804177AC8F5C}" sibTransId="{2348E44D-FD21-4E93-A17F-86D88C4F450A}"/>
    <dgm:cxn modelId="{EED5FAA3-8852-F241-BB7B-0E529C1094D0}" type="presOf" srcId="{854ADA98-DD98-40BB-ADEA-30C0D14285CF}" destId="{AF4E0F01-AFDE-FA41-8E70-92FDAE983D48}" srcOrd="0" destOrd="0" presId="urn:microsoft.com/office/officeart/2005/8/layout/default"/>
    <dgm:cxn modelId="{FBBC1EBE-D31D-B64B-B231-99293B351D37}" type="presOf" srcId="{62E7B723-FF9C-4C23-AAD6-D60BF396CBC6}" destId="{DBCDB6B6-A7D6-5A4D-BF5D-31960EFC77C2}" srcOrd="0" destOrd="0" presId="urn:microsoft.com/office/officeart/2005/8/layout/default"/>
    <dgm:cxn modelId="{2333FFEE-2631-224C-AACC-1B4BF24C942B}" type="presOf" srcId="{760ABCA1-B049-4A29-8F21-69AD1BD21EEB}" destId="{01F0463A-E561-FC46-9443-AA16730426FC}" srcOrd="0" destOrd="0" presId="urn:microsoft.com/office/officeart/2005/8/layout/default"/>
    <dgm:cxn modelId="{E0BC4C2A-09BC-9448-B9FE-0FFDE5898644}" type="presParOf" srcId="{3E50FF95-0742-BA49-B855-32D296EC8213}" destId="{7E7D315A-FA95-D248-92DC-61B2FD987EDA}" srcOrd="0" destOrd="0" presId="urn:microsoft.com/office/officeart/2005/8/layout/default"/>
    <dgm:cxn modelId="{4F5627F8-BDAA-4447-885D-76D7DBFF96A0}" type="presParOf" srcId="{3E50FF95-0742-BA49-B855-32D296EC8213}" destId="{8FFD0BDE-F166-2C49-9140-31C079555519}" srcOrd="1" destOrd="0" presId="urn:microsoft.com/office/officeart/2005/8/layout/default"/>
    <dgm:cxn modelId="{FDFFA6D2-1BE0-794A-B1A3-E5D0EFFD6E6E}" type="presParOf" srcId="{3E50FF95-0742-BA49-B855-32D296EC8213}" destId="{AF4E0F01-AFDE-FA41-8E70-92FDAE983D48}" srcOrd="2" destOrd="0" presId="urn:microsoft.com/office/officeart/2005/8/layout/default"/>
    <dgm:cxn modelId="{78474FCE-7105-9541-B9AA-44B91A64605E}" type="presParOf" srcId="{3E50FF95-0742-BA49-B855-32D296EC8213}" destId="{DA711405-64E2-F147-8F10-018229BCA296}" srcOrd="3" destOrd="0" presId="urn:microsoft.com/office/officeart/2005/8/layout/default"/>
    <dgm:cxn modelId="{7AC6391B-17AA-BC48-A689-D7CA1FD4DDC0}" type="presParOf" srcId="{3E50FF95-0742-BA49-B855-32D296EC8213}" destId="{DA8C9DBE-FD66-CE4E-BB5C-086C69A8822F}" srcOrd="4" destOrd="0" presId="urn:microsoft.com/office/officeart/2005/8/layout/default"/>
    <dgm:cxn modelId="{5522A12E-D685-CB43-9C3A-04C9E73C4CBC}" type="presParOf" srcId="{3E50FF95-0742-BA49-B855-32D296EC8213}" destId="{B9D101D6-D821-344F-9D5E-4210B9AA5095}" srcOrd="5" destOrd="0" presId="urn:microsoft.com/office/officeart/2005/8/layout/default"/>
    <dgm:cxn modelId="{10EF214D-658A-0C44-B3B4-583192C86BF7}" type="presParOf" srcId="{3E50FF95-0742-BA49-B855-32D296EC8213}" destId="{DBCDB6B6-A7D6-5A4D-BF5D-31960EFC77C2}" srcOrd="6" destOrd="0" presId="urn:microsoft.com/office/officeart/2005/8/layout/default"/>
    <dgm:cxn modelId="{51F10A96-8BAF-C24E-ABD6-D21609D24337}" type="presParOf" srcId="{3E50FF95-0742-BA49-B855-32D296EC8213}" destId="{2EFB1CB5-ACDC-D945-82CD-3C31A51F41B2}" srcOrd="7" destOrd="0" presId="urn:microsoft.com/office/officeart/2005/8/layout/default"/>
    <dgm:cxn modelId="{56CBC3D7-D9E7-8C44-8AB3-3E173620ECD4}" type="presParOf" srcId="{3E50FF95-0742-BA49-B855-32D296EC8213}" destId="{01F0463A-E561-FC46-9443-AA16730426FC}" srcOrd="8" destOrd="0" presId="urn:microsoft.com/office/officeart/2005/8/layout/default"/>
    <dgm:cxn modelId="{65FAE05C-3289-AA44-9B3B-744868832C55}" type="presParOf" srcId="{3E50FF95-0742-BA49-B855-32D296EC8213}" destId="{E7B89F29-78F4-ED44-9A9A-9D91ACA03CC2}" srcOrd="9" destOrd="0" presId="urn:microsoft.com/office/officeart/2005/8/layout/default"/>
    <dgm:cxn modelId="{D17C21D4-84E9-9C4D-ABF7-BD437C1574B2}" type="presParOf" srcId="{3E50FF95-0742-BA49-B855-32D296EC8213}" destId="{14ADCD71-C8F6-834E-9042-0511441D306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047D7D-50C9-4057-8854-5019AFDBCACB}"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86995417-828C-4FF2-8A08-496E4CFBD88C}">
      <dgm:prSet/>
      <dgm:spPr/>
      <dgm:t>
        <a:bodyPr/>
        <a:lstStyle/>
        <a:p>
          <a:r>
            <a:rPr lang="en-US" dirty="0"/>
            <a:t>Employers’ legal obligations for workplace domestic violence are embedded in all 3 types of legislation</a:t>
          </a:r>
        </a:p>
      </dgm:t>
    </dgm:pt>
    <dgm:pt modelId="{C980061E-337B-401E-A39C-172A726FFD01}" type="parTrans" cxnId="{EB7CE5D1-A4EA-47B2-81CB-18FC9B531441}">
      <dgm:prSet/>
      <dgm:spPr/>
      <dgm:t>
        <a:bodyPr/>
        <a:lstStyle/>
        <a:p>
          <a:endParaRPr lang="en-US"/>
        </a:p>
      </dgm:t>
    </dgm:pt>
    <dgm:pt modelId="{8A51B42E-B021-4B9D-8BE1-9185809FCA48}" type="sibTrans" cxnId="{EB7CE5D1-A4EA-47B2-81CB-18FC9B531441}">
      <dgm:prSet/>
      <dgm:spPr/>
      <dgm:t>
        <a:bodyPr/>
        <a:lstStyle/>
        <a:p>
          <a:endParaRPr lang="en-US"/>
        </a:p>
      </dgm:t>
    </dgm:pt>
    <dgm:pt modelId="{98057B9D-6483-40BB-AD22-A99CC463B2BD}">
      <dgm:prSet/>
      <dgm:spPr/>
      <dgm:t>
        <a:bodyPr/>
        <a:lstStyle/>
        <a:p>
          <a:r>
            <a:rPr lang="en-US" i="1" dirty="0"/>
            <a:t>Employment Standards Act, 2000</a:t>
          </a:r>
          <a:r>
            <a:rPr lang="en-US" dirty="0"/>
            <a:t>: employees are entitled to leave for domestic violence</a:t>
          </a:r>
        </a:p>
      </dgm:t>
    </dgm:pt>
    <dgm:pt modelId="{7ED5BA70-53FC-4CC7-870B-1F7814118419}" type="parTrans" cxnId="{564373B6-A467-4FCE-84F1-3B1A576A388A}">
      <dgm:prSet/>
      <dgm:spPr/>
      <dgm:t>
        <a:bodyPr/>
        <a:lstStyle/>
        <a:p>
          <a:endParaRPr lang="en-US"/>
        </a:p>
      </dgm:t>
    </dgm:pt>
    <dgm:pt modelId="{FB3AC508-28E9-4941-8523-6C25E2E04D02}" type="sibTrans" cxnId="{564373B6-A467-4FCE-84F1-3B1A576A388A}">
      <dgm:prSet/>
      <dgm:spPr/>
      <dgm:t>
        <a:bodyPr/>
        <a:lstStyle/>
        <a:p>
          <a:endParaRPr lang="en-US"/>
        </a:p>
      </dgm:t>
    </dgm:pt>
    <dgm:pt modelId="{3F334C96-F0B6-44DC-825C-14A56B168277}">
      <dgm:prSet/>
      <dgm:spPr/>
      <dgm:t>
        <a:bodyPr/>
        <a:lstStyle/>
        <a:p>
          <a:r>
            <a:rPr lang="en-US" i="1"/>
            <a:t>Occupational Health and Safety Act</a:t>
          </a:r>
          <a:r>
            <a:rPr lang="en-US"/>
            <a:t>: employers must take precautions to protect workers from workplace violence through policy development and training, and respond accordingly</a:t>
          </a:r>
        </a:p>
      </dgm:t>
    </dgm:pt>
    <dgm:pt modelId="{262CABDF-54CA-424E-99B0-16E270D3F654}" type="parTrans" cxnId="{F0541551-5CD7-4696-A76D-D4619819D50B}">
      <dgm:prSet/>
      <dgm:spPr/>
      <dgm:t>
        <a:bodyPr/>
        <a:lstStyle/>
        <a:p>
          <a:endParaRPr lang="en-US"/>
        </a:p>
      </dgm:t>
    </dgm:pt>
    <dgm:pt modelId="{C77494F8-0109-45C5-8119-5A18CFA7ACF3}" type="sibTrans" cxnId="{F0541551-5CD7-4696-A76D-D4619819D50B}">
      <dgm:prSet/>
      <dgm:spPr/>
      <dgm:t>
        <a:bodyPr/>
        <a:lstStyle/>
        <a:p>
          <a:endParaRPr lang="en-US"/>
        </a:p>
      </dgm:t>
    </dgm:pt>
    <dgm:pt modelId="{8E7B39C3-C4BD-4059-9377-E4E8F66D0338}">
      <dgm:prSet/>
      <dgm:spPr/>
      <dgm:t>
        <a:bodyPr/>
        <a:lstStyle/>
        <a:p>
          <a:r>
            <a:rPr lang="en-US" i="1"/>
            <a:t>Human Rights Code: </a:t>
          </a:r>
          <a:r>
            <a:rPr lang="en-US"/>
            <a:t>employers cannot discriminate against their employees</a:t>
          </a:r>
        </a:p>
      </dgm:t>
    </dgm:pt>
    <dgm:pt modelId="{82240F61-ED9E-4E4A-9D05-1E335D47D463}" type="parTrans" cxnId="{F6BA907B-732E-406B-88DF-FE7EF6FA537D}">
      <dgm:prSet/>
      <dgm:spPr/>
      <dgm:t>
        <a:bodyPr/>
        <a:lstStyle/>
        <a:p>
          <a:endParaRPr lang="en-US"/>
        </a:p>
      </dgm:t>
    </dgm:pt>
    <dgm:pt modelId="{3508ED2F-BB02-44A6-8556-644ADDC23B8A}" type="sibTrans" cxnId="{F6BA907B-732E-406B-88DF-FE7EF6FA537D}">
      <dgm:prSet/>
      <dgm:spPr/>
      <dgm:t>
        <a:bodyPr/>
        <a:lstStyle/>
        <a:p>
          <a:endParaRPr lang="en-US"/>
        </a:p>
      </dgm:t>
    </dgm:pt>
    <dgm:pt modelId="{0759D802-8B28-0F4D-831F-387FBE8588DE}" type="pres">
      <dgm:prSet presAssocID="{83047D7D-50C9-4057-8854-5019AFDBCACB}" presName="vert0" presStyleCnt="0">
        <dgm:presLayoutVars>
          <dgm:dir/>
          <dgm:animOne val="branch"/>
          <dgm:animLvl val="lvl"/>
        </dgm:presLayoutVars>
      </dgm:prSet>
      <dgm:spPr/>
    </dgm:pt>
    <dgm:pt modelId="{B7ACADD4-52C7-3B42-8060-40BA5FEA80F1}" type="pres">
      <dgm:prSet presAssocID="{86995417-828C-4FF2-8A08-496E4CFBD88C}" presName="thickLine" presStyleLbl="alignNode1" presStyleIdx="0" presStyleCnt="4"/>
      <dgm:spPr/>
    </dgm:pt>
    <dgm:pt modelId="{C33D5AED-5BE7-0E4C-A96A-5C260FE8A278}" type="pres">
      <dgm:prSet presAssocID="{86995417-828C-4FF2-8A08-496E4CFBD88C}" presName="horz1" presStyleCnt="0"/>
      <dgm:spPr/>
    </dgm:pt>
    <dgm:pt modelId="{409BD46E-3D37-FA43-A55D-CCA93D31034B}" type="pres">
      <dgm:prSet presAssocID="{86995417-828C-4FF2-8A08-496E4CFBD88C}" presName="tx1" presStyleLbl="revTx" presStyleIdx="0" presStyleCnt="4"/>
      <dgm:spPr/>
    </dgm:pt>
    <dgm:pt modelId="{D89B0A30-9FD6-E840-8A5E-09EF8CA37A27}" type="pres">
      <dgm:prSet presAssocID="{86995417-828C-4FF2-8A08-496E4CFBD88C}" presName="vert1" presStyleCnt="0"/>
      <dgm:spPr/>
    </dgm:pt>
    <dgm:pt modelId="{ABC199AE-0BC2-954A-B82B-717686903E59}" type="pres">
      <dgm:prSet presAssocID="{98057B9D-6483-40BB-AD22-A99CC463B2BD}" presName="thickLine" presStyleLbl="alignNode1" presStyleIdx="1" presStyleCnt="4"/>
      <dgm:spPr/>
    </dgm:pt>
    <dgm:pt modelId="{5B1E9B24-F62B-1446-A26E-5A5E32528CED}" type="pres">
      <dgm:prSet presAssocID="{98057B9D-6483-40BB-AD22-A99CC463B2BD}" presName="horz1" presStyleCnt="0"/>
      <dgm:spPr/>
    </dgm:pt>
    <dgm:pt modelId="{CA85BA2D-2E51-CF4A-8E88-B2DA7666CF5A}" type="pres">
      <dgm:prSet presAssocID="{98057B9D-6483-40BB-AD22-A99CC463B2BD}" presName="tx1" presStyleLbl="revTx" presStyleIdx="1" presStyleCnt="4"/>
      <dgm:spPr/>
    </dgm:pt>
    <dgm:pt modelId="{1B57B627-9842-6C4E-900B-C7098D76E459}" type="pres">
      <dgm:prSet presAssocID="{98057B9D-6483-40BB-AD22-A99CC463B2BD}" presName="vert1" presStyleCnt="0"/>
      <dgm:spPr/>
    </dgm:pt>
    <dgm:pt modelId="{C193C462-BABC-9B43-860F-E4B9C28B33FF}" type="pres">
      <dgm:prSet presAssocID="{3F334C96-F0B6-44DC-825C-14A56B168277}" presName="thickLine" presStyleLbl="alignNode1" presStyleIdx="2" presStyleCnt="4"/>
      <dgm:spPr/>
    </dgm:pt>
    <dgm:pt modelId="{28D9C896-C6DA-AC41-9E67-6FF32AF94E9D}" type="pres">
      <dgm:prSet presAssocID="{3F334C96-F0B6-44DC-825C-14A56B168277}" presName="horz1" presStyleCnt="0"/>
      <dgm:spPr/>
    </dgm:pt>
    <dgm:pt modelId="{ED2B1E59-4A65-7341-88B1-1D93443B4477}" type="pres">
      <dgm:prSet presAssocID="{3F334C96-F0B6-44DC-825C-14A56B168277}" presName="tx1" presStyleLbl="revTx" presStyleIdx="2" presStyleCnt="4"/>
      <dgm:spPr/>
    </dgm:pt>
    <dgm:pt modelId="{A0CD1604-8709-2F41-BD71-1B836E3814F6}" type="pres">
      <dgm:prSet presAssocID="{3F334C96-F0B6-44DC-825C-14A56B168277}" presName="vert1" presStyleCnt="0"/>
      <dgm:spPr/>
    </dgm:pt>
    <dgm:pt modelId="{E24C717D-CDF7-2540-AD8C-8698C09FE53D}" type="pres">
      <dgm:prSet presAssocID="{8E7B39C3-C4BD-4059-9377-E4E8F66D0338}" presName="thickLine" presStyleLbl="alignNode1" presStyleIdx="3" presStyleCnt="4"/>
      <dgm:spPr/>
    </dgm:pt>
    <dgm:pt modelId="{BB21C538-1D6B-A441-94E6-6EF809626396}" type="pres">
      <dgm:prSet presAssocID="{8E7B39C3-C4BD-4059-9377-E4E8F66D0338}" presName="horz1" presStyleCnt="0"/>
      <dgm:spPr/>
    </dgm:pt>
    <dgm:pt modelId="{491A667C-DED4-8B45-94E7-0D1B687E2ED6}" type="pres">
      <dgm:prSet presAssocID="{8E7B39C3-C4BD-4059-9377-E4E8F66D0338}" presName="tx1" presStyleLbl="revTx" presStyleIdx="3" presStyleCnt="4"/>
      <dgm:spPr/>
    </dgm:pt>
    <dgm:pt modelId="{4F00451D-AFD5-BF46-A28F-946A1F2F7C0A}" type="pres">
      <dgm:prSet presAssocID="{8E7B39C3-C4BD-4059-9377-E4E8F66D0338}" presName="vert1" presStyleCnt="0"/>
      <dgm:spPr/>
    </dgm:pt>
  </dgm:ptLst>
  <dgm:cxnLst>
    <dgm:cxn modelId="{08C5421A-842B-B044-ABF1-F90961957B2D}" type="presOf" srcId="{3F334C96-F0B6-44DC-825C-14A56B168277}" destId="{ED2B1E59-4A65-7341-88B1-1D93443B4477}" srcOrd="0" destOrd="0" presId="urn:microsoft.com/office/officeart/2008/layout/LinedList"/>
    <dgm:cxn modelId="{B3A5C021-D23C-BA43-AC8C-BD80D8AB35CC}" type="presOf" srcId="{86995417-828C-4FF2-8A08-496E4CFBD88C}" destId="{409BD46E-3D37-FA43-A55D-CCA93D31034B}" srcOrd="0" destOrd="0" presId="urn:microsoft.com/office/officeart/2008/layout/LinedList"/>
    <dgm:cxn modelId="{F0541551-5CD7-4696-A76D-D4619819D50B}" srcId="{83047D7D-50C9-4057-8854-5019AFDBCACB}" destId="{3F334C96-F0B6-44DC-825C-14A56B168277}" srcOrd="2" destOrd="0" parTransId="{262CABDF-54CA-424E-99B0-16E270D3F654}" sibTransId="{C77494F8-0109-45C5-8119-5A18CFA7ACF3}"/>
    <dgm:cxn modelId="{F6BA907B-732E-406B-88DF-FE7EF6FA537D}" srcId="{83047D7D-50C9-4057-8854-5019AFDBCACB}" destId="{8E7B39C3-C4BD-4059-9377-E4E8F66D0338}" srcOrd="3" destOrd="0" parTransId="{82240F61-ED9E-4E4A-9D05-1E335D47D463}" sibTransId="{3508ED2F-BB02-44A6-8556-644ADDC23B8A}"/>
    <dgm:cxn modelId="{A7000190-992D-4D4A-9D01-7AC26B49581A}" type="presOf" srcId="{83047D7D-50C9-4057-8854-5019AFDBCACB}" destId="{0759D802-8B28-0F4D-831F-387FBE8588DE}" srcOrd="0" destOrd="0" presId="urn:microsoft.com/office/officeart/2008/layout/LinedList"/>
    <dgm:cxn modelId="{30A7A193-6150-A149-82D9-8575E49C0503}" type="presOf" srcId="{8E7B39C3-C4BD-4059-9377-E4E8F66D0338}" destId="{491A667C-DED4-8B45-94E7-0D1B687E2ED6}" srcOrd="0" destOrd="0" presId="urn:microsoft.com/office/officeart/2008/layout/LinedList"/>
    <dgm:cxn modelId="{564373B6-A467-4FCE-84F1-3B1A576A388A}" srcId="{83047D7D-50C9-4057-8854-5019AFDBCACB}" destId="{98057B9D-6483-40BB-AD22-A99CC463B2BD}" srcOrd="1" destOrd="0" parTransId="{7ED5BA70-53FC-4CC7-870B-1F7814118419}" sibTransId="{FB3AC508-28E9-4941-8523-6C25E2E04D02}"/>
    <dgm:cxn modelId="{0EF441BB-5A92-BE48-808A-551BE613D4EE}" type="presOf" srcId="{98057B9D-6483-40BB-AD22-A99CC463B2BD}" destId="{CA85BA2D-2E51-CF4A-8E88-B2DA7666CF5A}" srcOrd="0" destOrd="0" presId="urn:microsoft.com/office/officeart/2008/layout/LinedList"/>
    <dgm:cxn modelId="{EB7CE5D1-A4EA-47B2-81CB-18FC9B531441}" srcId="{83047D7D-50C9-4057-8854-5019AFDBCACB}" destId="{86995417-828C-4FF2-8A08-496E4CFBD88C}" srcOrd="0" destOrd="0" parTransId="{C980061E-337B-401E-A39C-172A726FFD01}" sibTransId="{8A51B42E-B021-4B9D-8BE1-9185809FCA48}"/>
    <dgm:cxn modelId="{47EF5028-1C21-D241-AD6C-4FF11F24960D}" type="presParOf" srcId="{0759D802-8B28-0F4D-831F-387FBE8588DE}" destId="{B7ACADD4-52C7-3B42-8060-40BA5FEA80F1}" srcOrd="0" destOrd="0" presId="urn:microsoft.com/office/officeart/2008/layout/LinedList"/>
    <dgm:cxn modelId="{CF5B1AAC-CF31-F64F-8475-61EACD8AA281}" type="presParOf" srcId="{0759D802-8B28-0F4D-831F-387FBE8588DE}" destId="{C33D5AED-5BE7-0E4C-A96A-5C260FE8A278}" srcOrd="1" destOrd="0" presId="urn:microsoft.com/office/officeart/2008/layout/LinedList"/>
    <dgm:cxn modelId="{78239E42-5024-0D43-B7DD-75B37CA1F4FC}" type="presParOf" srcId="{C33D5AED-5BE7-0E4C-A96A-5C260FE8A278}" destId="{409BD46E-3D37-FA43-A55D-CCA93D31034B}" srcOrd="0" destOrd="0" presId="urn:microsoft.com/office/officeart/2008/layout/LinedList"/>
    <dgm:cxn modelId="{49E00FCF-4187-C641-AF5F-FCA566590A33}" type="presParOf" srcId="{C33D5AED-5BE7-0E4C-A96A-5C260FE8A278}" destId="{D89B0A30-9FD6-E840-8A5E-09EF8CA37A27}" srcOrd="1" destOrd="0" presId="urn:microsoft.com/office/officeart/2008/layout/LinedList"/>
    <dgm:cxn modelId="{479E0783-82E7-104D-868E-A426B80F1FE7}" type="presParOf" srcId="{0759D802-8B28-0F4D-831F-387FBE8588DE}" destId="{ABC199AE-0BC2-954A-B82B-717686903E59}" srcOrd="2" destOrd="0" presId="urn:microsoft.com/office/officeart/2008/layout/LinedList"/>
    <dgm:cxn modelId="{58FDAD7D-4DBE-0441-B9AC-5164F96DF393}" type="presParOf" srcId="{0759D802-8B28-0F4D-831F-387FBE8588DE}" destId="{5B1E9B24-F62B-1446-A26E-5A5E32528CED}" srcOrd="3" destOrd="0" presId="urn:microsoft.com/office/officeart/2008/layout/LinedList"/>
    <dgm:cxn modelId="{1E5D185D-B3B3-7146-A896-65FB3B8ED241}" type="presParOf" srcId="{5B1E9B24-F62B-1446-A26E-5A5E32528CED}" destId="{CA85BA2D-2E51-CF4A-8E88-B2DA7666CF5A}" srcOrd="0" destOrd="0" presId="urn:microsoft.com/office/officeart/2008/layout/LinedList"/>
    <dgm:cxn modelId="{C99B07BC-3DFE-414D-A3F1-CFD7C4E0FA3A}" type="presParOf" srcId="{5B1E9B24-F62B-1446-A26E-5A5E32528CED}" destId="{1B57B627-9842-6C4E-900B-C7098D76E459}" srcOrd="1" destOrd="0" presId="urn:microsoft.com/office/officeart/2008/layout/LinedList"/>
    <dgm:cxn modelId="{394F9214-455C-6247-A52B-E2E533571FA9}" type="presParOf" srcId="{0759D802-8B28-0F4D-831F-387FBE8588DE}" destId="{C193C462-BABC-9B43-860F-E4B9C28B33FF}" srcOrd="4" destOrd="0" presId="urn:microsoft.com/office/officeart/2008/layout/LinedList"/>
    <dgm:cxn modelId="{79CDDB29-782D-9C47-97F0-EE511B0A228B}" type="presParOf" srcId="{0759D802-8B28-0F4D-831F-387FBE8588DE}" destId="{28D9C896-C6DA-AC41-9E67-6FF32AF94E9D}" srcOrd="5" destOrd="0" presId="urn:microsoft.com/office/officeart/2008/layout/LinedList"/>
    <dgm:cxn modelId="{E118C4A4-9502-1A4B-A21D-A58E4BE5219A}" type="presParOf" srcId="{28D9C896-C6DA-AC41-9E67-6FF32AF94E9D}" destId="{ED2B1E59-4A65-7341-88B1-1D93443B4477}" srcOrd="0" destOrd="0" presId="urn:microsoft.com/office/officeart/2008/layout/LinedList"/>
    <dgm:cxn modelId="{C1F3E5AC-3C5A-8141-ABD4-7BC385AA171F}" type="presParOf" srcId="{28D9C896-C6DA-AC41-9E67-6FF32AF94E9D}" destId="{A0CD1604-8709-2F41-BD71-1B836E3814F6}" srcOrd="1" destOrd="0" presId="urn:microsoft.com/office/officeart/2008/layout/LinedList"/>
    <dgm:cxn modelId="{AF14CDA7-E6C1-0142-AA47-A73B4A2EF122}" type="presParOf" srcId="{0759D802-8B28-0F4D-831F-387FBE8588DE}" destId="{E24C717D-CDF7-2540-AD8C-8698C09FE53D}" srcOrd="6" destOrd="0" presId="urn:microsoft.com/office/officeart/2008/layout/LinedList"/>
    <dgm:cxn modelId="{3AE49809-B433-8446-A210-CC34ADB5A99E}" type="presParOf" srcId="{0759D802-8B28-0F4D-831F-387FBE8588DE}" destId="{BB21C538-1D6B-A441-94E6-6EF809626396}" srcOrd="7" destOrd="0" presId="urn:microsoft.com/office/officeart/2008/layout/LinedList"/>
    <dgm:cxn modelId="{AF28787E-298A-AB40-81F0-FCEA299D1E51}" type="presParOf" srcId="{BB21C538-1D6B-A441-94E6-6EF809626396}" destId="{491A667C-DED4-8B45-94E7-0D1B687E2ED6}" srcOrd="0" destOrd="0" presId="urn:microsoft.com/office/officeart/2008/layout/LinedList"/>
    <dgm:cxn modelId="{006FEC57-9D9B-5946-920B-A3709512E1FB}" type="presParOf" srcId="{BB21C538-1D6B-A441-94E6-6EF809626396}" destId="{4F00451D-AFD5-BF46-A28F-946A1F2F7C0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33213C-3D97-471F-8B47-D60BE51235B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2BB332B-B625-4CBB-9B7C-D7C0657CB4E2}">
      <dgm:prSet/>
      <dgm:spPr/>
      <dgm:t>
        <a:bodyPr/>
        <a:lstStyle/>
        <a:p>
          <a:r>
            <a:rPr lang="en-US" dirty="0"/>
            <a:t>Legislation: </a:t>
          </a:r>
          <a:r>
            <a:rPr lang="en-US" i="1" dirty="0"/>
            <a:t>ESA, HRC, OHSA</a:t>
          </a:r>
          <a:endParaRPr lang="en-US" dirty="0"/>
        </a:p>
      </dgm:t>
    </dgm:pt>
    <dgm:pt modelId="{1AAED094-420A-4419-B4BE-1C0B3DB2AC5F}" type="parTrans" cxnId="{A0D38BC6-5592-4059-9B14-2E92DC8E1A34}">
      <dgm:prSet/>
      <dgm:spPr/>
      <dgm:t>
        <a:bodyPr/>
        <a:lstStyle/>
        <a:p>
          <a:endParaRPr lang="en-US"/>
        </a:p>
      </dgm:t>
    </dgm:pt>
    <dgm:pt modelId="{1021D88C-B7B8-4057-A731-4E8EF27BFD81}" type="sibTrans" cxnId="{A0D38BC6-5592-4059-9B14-2E92DC8E1A34}">
      <dgm:prSet/>
      <dgm:spPr/>
      <dgm:t>
        <a:bodyPr/>
        <a:lstStyle/>
        <a:p>
          <a:endParaRPr lang="en-US"/>
        </a:p>
      </dgm:t>
    </dgm:pt>
    <dgm:pt modelId="{9E940EB7-2B8D-4ED8-9B62-E0CD4DA1891B}">
      <dgm:prSet/>
      <dgm:spPr/>
      <dgm:t>
        <a:bodyPr/>
        <a:lstStyle/>
        <a:p>
          <a:r>
            <a:rPr lang="en-US"/>
            <a:t>Common Law Rights</a:t>
          </a:r>
        </a:p>
      </dgm:t>
    </dgm:pt>
    <dgm:pt modelId="{F35E2638-FCA3-4CDC-8B23-DFC79C3C5994}" type="parTrans" cxnId="{DA92CF63-69DA-4EBC-BCEA-F6C535E8BCFF}">
      <dgm:prSet/>
      <dgm:spPr/>
      <dgm:t>
        <a:bodyPr/>
        <a:lstStyle/>
        <a:p>
          <a:endParaRPr lang="en-US"/>
        </a:p>
      </dgm:t>
    </dgm:pt>
    <dgm:pt modelId="{4D676704-F56D-4167-B02B-DBD8B104B82B}" type="sibTrans" cxnId="{DA92CF63-69DA-4EBC-BCEA-F6C535E8BCFF}">
      <dgm:prSet/>
      <dgm:spPr/>
      <dgm:t>
        <a:bodyPr/>
        <a:lstStyle/>
        <a:p>
          <a:endParaRPr lang="en-US"/>
        </a:p>
      </dgm:t>
    </dgm:pt>
    <dgm:pt modelId="{5B2911E5-EA3D-4374-92AF-E6DB0DDDF786}">
      <dgm:prSet/>
      <dgm:spPr/>
      <dgm:t>
        <a:bodyPr/>
        <a:lstStyle/>
        <a:p>
          <a:r>
            <a:rPr lang="en-US"/>
            <a:t>Damages for Injury </a:t>
          </a:r>
        </a:p>
      </dgm:t>
    </dgm:pt>
    <dgm:pt modelId="{9587AB04-1674-4431-9F1D-25CC815783DC}" type="parTrans" cxnId="{CC7AE483-D0E3-4FE3-A59B-F5D89214B54A}">
      <dgm:prSet/>
      <dgm:spPr/>
      <dgm:t>
        <a:bodyPr/>
        <a:lstStyle/>
        <a:p>
          <a:endParaRPr lang="en-US"/>
        </a:p>
      </dgm:t>
    </dgm:pt>
    <dgm:pt modelId="{B913EC8D-76E0-47F5-B2A6-5CAE938F722C}" type="sibTrans" cxnId="{CC7AE483-D0E3-4FE3-A59B-F5D89214B54A}">
      <dgm:prSet/>
      <dgm:spPr/>
      <dgm:t>
        <a:bodyPr/>
        <a:lstStyle/>
        <a:p>
          <a:endParaRPr lang="en-US"/>
        </a:p>
      </dgm:t>
    </dgm:pt>
    <dgm:pt modelId="{24236269-6A4C-40CA-97C7-3A600E37BB1C}">
      <dgm:prSet/>
      <dgm:spPr/>
      <dgm:t>
        <a:bodyPr/>
        <a:lstStyle/>
        <a:p>
          <a:r>
            <a:rPr lang="en-US"/>
            <a:t>Duty to Accommodate</a:t>
          </a:r>
        </a:p>
      </dgm:t>
    </dgm:pt>
    <dgm:pt modelId="{E12BDCCB-D1FB-49A8-A8B3-490F057B287F}" type="parTrans" cxnId="{86A35C4D-967C-4136-842B-459818625F76}">
      <dgm:prSet/>
      <dgm:spPr/>
      <dgm:t>
        <a:bodyPr/>
        <a:lstStyle/>
        <a:p>
          <a:endParaRPr lang="en-US"/>
        </a:p>
      </dgm:t>
    </dgm:pt>
    <dgm:pt modelId="{1E715754-FDE1-41C7-B60E-D6E71B0CEFF5}" type="sibTrans" cxnId="{86A35C4D-967C-4136-842B-459818625F76}">
      <dgm:prSet/>
      <dgm:spPr/>
      <dgm:t>
        <a:bodyPr/>
        <a:lstStyle/>
        <a:p>
          <a:endParaRPr lang="en-US"/>
        </a:p>
      </dgm:t>
    </dgm:pt>
    <dgm:pt modelId="{AFE2E1D9-3EBF-475B-A56B-D0118CD3428F}">
      <dgm:prSet/>
      <dgm:spPr/>
      <dgm:t>
        <a:bodyPr/>
        <a:lstStyle/>
        <a:p>
          <a:r>
            <a:rPr lang="en-US"/>
            <a:t>Domestic Violence Laws</a:t>
          </a:r>
        </a:p>
      </dgm:t>
    </dgm:pt>
    <dgm:pt modelId="{4678E537-DFA4-40BF-8FB7-329D45D8221A}" type="parTrans" cxnId="{EE0429CC-EFA8-4C16-BC2F-A54EEC5F2D4B}">
      <dgm:prSet/>
      <dgm:spPr/>
      <dgm:t>
        <a:bodyPr/>
        <a:lstStyle/>
        <a:p>
          <a:endParaRPr lang="en-US"/>
        </a:p>
      </dgm:t>
    </dgm:pt>
    <dgm:pt modelId="{278E6509-9CFC-4199-A491-0A3B4CFD45CB}" type="sibTrans" cxnId="{EE0429CC-EFA8-4C16-BC2F-A54EEC5F2D4B}">
      <dgm:prSet/>
      <dgm:spPr/>
      <dgm:t>
        <a:bodyPr/>
        <a:lstStyle/>
        <a:p>
          <a:endParaRPr lang="en-US"/>
        </a:p>
      </dgm:t>
    </dgm:pt>
    <dgm:pt modelId="{43893CAC-6BA1-44A6-A14A-850B186042A0}">
      <dgm:prSet/>
      <dgm:spPr/>
      <dgm:t>
        <a:bodyPr/>
        <a:lstStyle/>
        <a:p>
          <a:r>
            <a:rPr lang="en-US"/>
            <a:t>Reporting</a:t>
          </a:r>
        </a:p>
      </dgm:t>
    </dgm:pt>
    <dgm:pt modelId="{EA1A4391-F134-41EA-8DAE-F0848116FE4A}" type="parTrans" cxnId="{DC5C4B09-792D-4DCC-9502-98593BF3200B}">
      <dgm:prSet/>
      <dgm:spPr/>
      <dgm:t>
        <a:bodyPr/>
        <a:lstStyle/>
        <a:p>
          <a:endParaRPr lang="en-US"/>
        </a:p>
      </dgm:t>
    </dgm:pt>
    <dgm:pt modelId="{E02F29F7-C0A9-41D4-AD18-5792E4604A9D}" type="sibTrans" cxnId="{DC5C4B09-792D-4DCC-9502-98593BF3200B}">
      <dgm:prSet/>
      <dgm:spPr/>
      <dgm:t>
        <a:bodyPr/>
        <a:lstStyle/>
        <a:p>
          <a:endParaRPr lang="en-US"/>
        </a:p>
      </dgm:t>
    </dgm:pt>
    <dgm:pt modelId="{7E116068-4628-40B8-A6C0-9CB053F1BE3C}">
      <dgm:prSet/>
      <dgm:spPr/>
      <dgm:t>
        <a:bodyPr/>
        <a:lstStyle/>
        <a:p>
          <a:r>
            <a:rPr lang="en-US"/>
            <a:t>Caselaw</a:t>
          </a:r>
        </a:p>
      </dgm:t>
    </dgm:pt>
    <dgm:pt modelId="{BD0E31AA-7988-423D-80E3-42B724707875}" type="parTrans" cxnId="{11F32C13-067B-40A1-977D-3E4FEF6B549D}">
      <dgm:prSet/>
      <dgm:spPr/>
      <dgm:t>
        <a:bodyPr/>
        <a:lstStyle/>
        <a:p>
          <a:endParaRPr lang="en-US"/>
        </a:p>
      </dgm:t>
    </dgm:pt>
    <dgm:pt modelId="{7434CDDB-7B2C-4CF3-8F0F-88E8AE8ABB8F}" type="sibTrans" cxnId="{11F32C13-067B-40A1-977D-3E4FEF6B549D}">
      <dgm:prSet/>
      <dgm:spPr/>
      <dgm:t>
        <a:bodyPr/>
        <a:lstStyle/>
        <a:p>
          <a:endParaRPr lang="en-US"/>
        </a:p>
      </dgm:t>
    </dgm:pt>
    <dgm:pt modelId="{7530CA93-BC6A-9A42-94A3-A342A7FFF673}" type="pres">
      <dgm:prSet presAssocID="{9D33213C-3D97-471F-8B47-D60BE51235B1}" presName="linear" presStyleCnt="0">
        <dgm:presLayoutVars>
          <dgm:animLvl val="lvl"/>
          <dgm:resizeHandles val="exact"/>
        </dgm:presLayoutVars>
      </dgm:prSet>
      <dgm:spPr/>
    </dgm:pt>
    <dgm:pt modelId="{9EA3C075-7D73-5F4D-BB1E-489AB894EE64}" type="pres">
      <dgm:prSet presAssocID="{A2BB332B-B625-4CBB-9B7C-D7C0657CB4E2}" presName="parentText" presStyleLbl="node1" presStyleIdx="0" presStyleCnt="7">
        <dgm:presLayoutVars>
          <dgm:chMax val="0"/>
          <dgm:bulletEnabled val="1"/>
        </dgm:presLayoutVars>
      </dgm:prSet>
      <dgm:spPr/>
    </dgm:pt>
    <dgm:pt modelId="{E13D33C7-1D8A-974A-A42A-56D080241BD8}" type="pres">
      <dgm:prSet presAssocID="{1021D88C-B7B8-4057-A731-4E8EF27BFD81}" presName="spacer" presStyleCnt="0"/>
      <dgm:spPr/>
    </dgm:pt>
    <dgm:pt modelId="{14ED339C-89E8-3C41-AC4B-886954AB8857}" type="pres">
      <dgm:prSet presAssocID="{9E940EB7-2B8D-4ED8-9B62-E0CD4DA1891B}" presName="parentText" presStyleLbl="node1" presStyleIdx="1" presStyleCnt="7">
        <dgm:presLayoutVars>
          <dgm:chMax val="0"/>
          <dgm:bulletEnabled val="1"/>
        </dgm:presLayoutVars>
      </dgm:prSet>
      <dgm:spPr/>
    </dgm:pt>
    <dgm:pt modelId="{8AD7055B-B7E9-F946-A115-D3AB62D3739D}" type="pres">
      <dgm:prSet presAssocID="{4D676704-F56D-4167-B02B-DBD8B104B82B}" presName="spacer" presStyleCnt="0"/>
      <dgm:spPr/>
    </dgm:pt>
    <dgm:pt modelId="{A78800B5-5ECA-9549-882D-E6F03FA9C6D6}" type="pres">
      <dgm:prSet presAssocID="{5B2911E5-EA3D-4374-92AF-E6DB0DDDF786}" presName="parentText" presStyleLbl="node1" presStyleIdx="2" presStyleCnt="7">
        <dgm:presLayoutVars>
          <dgm:chMax val="0"/>
          <dgm:bulletEnabled val="1"/>
        </dgm:presLayoutVars>
      </dgm:prSet>
      <dgm:spPr/>
    </dgm:pt>
    <dgm:pt modelId="{A71BD5B1-47D3-A84A-B02D-8D7C24D077A2}" type="pres">
      <dgm:prSet presAssocID="{B913EC8D-76E0-47F5-B2A6-5CAE938F722C}" presName="spacer" presStyleCnt="0"/>
      <dgm:spPr/>
    </dgm:pt>
    <dgm:pt modelId="{58B24D3E-E06F-0749-B927-8956B0B6431A}" type="pres">
      <dgm:prSet presAssocID="{24236269-6A4C-40CA-97C7-3A600E37BB1C}" presName="parentText" presStyleLbl="node1" presStyleIdx="3" presStyleCnt="7">
        <dgm:presLayoutVars>
          <dgm:chMax val="0"/>
          <dgm:bulletEnabled val="1"/>
        </dgm:presLayoutVars>
      </dgm:prSet>
      <dgm:spPr/>
    </dgm:pt>
    <dgm:pt modelId="{5CD82846-8F07-9643-9960-44E27F1C3B9F}" type="pres">
      <dgm:prSet presAssocID="{1E715754-FDE1-41C7-B60E-D6E71B0CEFF5}" presName="spacer" presStyleCnt="0"/>
      <dgm:spPr/>
    </dgm:pt>
    <dgm:pt modelId="{C15F0831-43E1-BC41-B01E-12F7F3D09658}" type="pres">
      <dgm:prSet presAssocID="{AFE2E1D9-3EBF-475B-A56B-D0118CD3428F}" presName="parentText" presStyleLbl="node1" presStyleIdx="4" presStyleCnt="7">
        <dgm:presLayoutVars>
          <dgm:chMax val="0"/>
          <dgm:bulletEnabled val="1"/>
        </dgm:presLayoutVars>
      </dgm:prSet>
      <dgm:spPr/>
    </dgm:pt>
    <dgm:pt modelId="{3EF8B386-6587-8E42-B923-2FD620C6B122}" type="pres">
      <dgm:prSet presAssocID="{278E6509-9CFC-4199-A491-0A3B4CFD45CB}" presName="spacer" presStyleCnt="0"/>
      <dgm:spPr/>
    </dgm:pt>
    <dgm:pt modelId="{DF16D10A-3D8E-654E-8684-F5F58FA14EF7}" type="pres">
      <dgm:prSet presAssocID="{43893CAC-6BA1-44A6-A14A-850B186042A0}" presName="parentText" presStyleLbl="node1" presStyleIdx="5" presStyleCnt="7">
        <dgm:presLayoutVars>
          <dgm:chMax val="0"/>
          <dgm:bulletEnabled val="1"/>
        </dgm:presLayoutVars>
      </dgm:prSet>
      <dgm:spPr/>
    </dgm:pt>
    <dgm:pt modelId="{1D90151A-232B-8745-8E5B-526871F5158D}" type="pres">
      <dgm:prSet presAssocID="{E02F29F7-C0A9-41D4-AD18-5792E4604A9D}" presName="spacer" presStyleCnt="0"/>
      <dgm:spPr/>
    </dgm:pt>
    <dgm:pt modelId="{74B3CB15-D935-3B46-9473-283719C12F2C}" type="pres">
      <dgm:prSet presAssocID="{7E116068-4628-40B8-A6C0-9CB053F1BE3C}" presName="parentText" presStyleLbl="node1" presStyleIdx="6" presStyleCnt="7">
        <dgm:presLayoutVars>
          <dgm:chMax val="0"/>
          <dgm:bulletEnabled val="1"/>
        </dgm:presLayoutVars>
      </dgm:prSet>
      <dgm:spPr/>
    </dgm:pt>
  </dgm:ptLst>
  <dgm:cxnLst>
    <dgm:cxn modelId="{AD7DD500-6C3B-9B46-8BD2-B888A7D1D7EB}" type="presOf" srcId="{5B2911E5-EA3D-4374-92AF-E6DB0DDDF786}" destId="{A78800B5-5ECA-9549-882D-E6F03FA9C6D6}" srcOrd="0" destOrd="0" presId="urn:microsoft.com/office/officeart/2005/8/layout/vList2"/>
    <dgm:cxn modelId="{DC5C4B09-792D-4DCC-9502-98593BF3200B}" srcId="{9D33213C-3D97-471F-8B47-D60BE51235B1}" destId="{43893CAC-6BA1-44A6-A14A-850B186042A0}" srcOrd="5" destOrd="0" parTransId="{EA1A4391-F134-41EA-8DAE-F0848116FE4A}" sibTransId="{E02F29F7-C0A9-41D4-AD18-5792E4604A9D}"/>
    <dgm:cxn modelId="{EFC9A710-56F7-9343-BBC2-3776ABC48C8F}" type="presOf" srcId="{A2BB332B-B625-4CBB-9B7C-D7C0657CB4E2}" destId="{9EA3C075-7D73-5F4D-BB1E-489AB894EE64}" srcOrd="0" destOrd="0" presId="urn:microsoft.com/office/officeart/2005/8/layout/vList2"/>
    <dgm:cxn modelId="{11F32C13-067B-40A1-977D-3E4FEF6B549D}" srcId="{9D33213C-3D97-471F-8B47-D60BE51235B1}" destId="{7E116068-4628-40B8-A6C0-9CB053F1BE3C}" srcOrd="6" destOrd="0" parTransId="{BD0E31AA-7988-423D-80E3-42B724707875}" sibTransId="{7434CDDB-7B2C-4CF3-8F0F-88E8AE8ABB8F}"/>
    <dgm:cxn modelId="{10B04F1E-33C6-7C43-B02B-77F323118666}" type="presOf" srcId="{7E116068-4628-40B8-A6C0-9CB053F1BE3C}" destId="{74B3CB15-D935-3B46-9473-283719C12F2C}" srcOrd="0" destOrd="0" presId="urn:microsoft.com/office/officeart/2005/8/layout/vList2"/>
    <dgm:cxn modelId="{9B479D3B-4E12-AD40-8186-BB1087953DF3}" type="presOf" srcId="{AFE2E1D9-3EBF-475B-A56B-D0118CD3428F}" destId="{C15F0831-43E1-BC41-B01E-12F7F3D09658}" srcOrd="0" destOrd="0" presId="urn:microsoft.com/office/officeart/2005/8/layout/vList2"/>
    <dgm:cxn modelId="{86A35C4D-967C-4136-842B-459818625F76}" srcId="{9D33213C-3D97-471F-8B47-D60BE51235B1}" destId="{24236269-6A4C-40CA-97C7-3A600E37BB1C}" srcOrd="3" destOrd="0" parTransId="{E12BDCCB-D1FB-49A8-A8B3-490F057B287F}" sibTransId="{1E715754-FDE1-41C7-B60E-D6E71B0CEFF5}"/>
    <dgm:cxn modelId="{DA92CF63-69DA-4EBC-BCEA-F6C535E8BCFF}" srcId="{9D33213C-3D97-471F-8B47-D60BE51235B1}" destId="{9E940EB7-2B8D-4ED8-9B62-E0CD4DA1891B}" srcOrd="1" destOrd="0" parTransId="{F35E2638-FCA3-4CDC-8B23-DFC79C3C5994}" sibTransId="{4D676704-F56D-4167-B02B-DBD8B104B82B}"/>
    <dgm:cxn modelId="{CC7AE483-D0E3-4FE3-A59B-F5D89214B54A}" srcId="{9D33213C-3D97-471F-8B47-D60BE51235B1}" destId="{5B2911E5-EA3D-4374-92AF-E6DB0DDDF786}" srcOrd="2" destOrd="0" parTransId="{9587AB04-1674-4431-9F1D-25CC815783DC}" sibTransId="{B913EC8D-76E0-47F5-B2A6-5CAE938F722C}"/>
    <dgm:cxn modelId="{6D07B7A9-A8EB-6849-ADB3-8A373083E695}" type="presOf" srcId="{9E940EB7-2B8D-4ED8-9B62-E0CD4DA1891B}" destId="{14ED339C-89E8-3C41-AC4B-886954AB8857}" srcOrd="0" destOrd="0" presId="urn:microsoft.com/office/officeart/2005/8/layout/vList2"/>
    <dgm:cxn modelId="{2723ACB8-05EB-3645-A906-B478A95D41B6}" type="presOf" srcId="{9D33213C-3D97-471F-8B47-D60BE51235B1}" destId="{7530CA93-BC6A-9A42-94A3-A342A7FFF673}" srcOrd="0" destOrd="0" presId="urn:microsoft.com/office/officeart/2005/8/layout/vList2"/>
    <dgm:cxn modelId="{A0D38BC6-5592-4059-9B14-2E92DC8E1A34}" srcId="{9D33213C-3D97-471F-8B47-D60BE51235B1}" destId="{A2BB332B-B625-4CBB-9B7C-D7C0657CB4E2}" srcOrd="0" destOrd="0" parTransId="{1AAED094-420A-4419-B4BE-1C0B3DB2AC5F}" sibTransId="{1021D88C-B7B8-4057-A731-4E8EF27BFD81}"/>
    <dgm:cxn modelId="{EE0429CC-EFA8-4C16-BC2F-A54EEC5F2D4B}" srcId="{9D33213C-3D97-471F-8B47-D60BE51235B1}" destId="{AFE2E1D9-3EBF-475B-A56B-D0118CD3428F}" srcOrd="4" destOrd="0" parTransId="{4678E537-DFA4-40BF-8FB7-329D45D8221A}" sibTransId="{278E6509-9CFC-4199-A491-0A3B4CFD45CB}"/>
    <dgm:cxn modelId="{5490D2DF-6842-E542-9BA5-C3242C49947F}" type="presOf" srcId="{24236269-6A4C-40CA-97C7-3A600E37BB1C}" destId="{58B24D3E-E06F-0749-B927-8956B0B6431A}" srcOrd="0" destOrd="0" presId="urn:microsoft.com/office/officeart/2005/8/layout/vList2"/>
    <dgm:cxn modelId="{CDD22EEA-69E7-9340-81D7-19D0C05BBF97}" type="presOf" srcId="{43893CAC-6BA1-44A6-A14A-850B186042A0}" destId="{DF16D10A-3D8E-654E-8684-F5F58FA14EF7}" srcOrd="0" destOrd="0" presId="urn:microsoft.com/office/officeart/2005/8/layout/vList2"/>
    <dgm:cxn modelId="{4D37532B-A11D-5947-9579-3BFF9F97E771}" type="presParOf" srcId="{7530CA93-BC6A-9A42-94A3-A342A7FFF673}" destId="{9EA3C075-7D73-5F4D-BB1E-489AB894EE64}" srcOrd="0" destOrd="0" presId="urn:microsoft.com/office/officeart/2005/8/layout/vList2"/>
    <dgm:cxn modelId="{5CBDCB2D-BEE8-7442-AEDA-F85D7FB310F8}" type="presParOf" srcId="{7530CA93-BC6A-9A42-94A3-A342A7FFF673}" destId="{E13D33C7-1D8A-974A-A42A-56D080241BD8}" srcOrd="1" destOrd="0" presId="urn:microsoft.com/office/officeart/2005/8/layout/vList2"/>
    <dgm:cxn modelId="{98572467-B320-DD4C-875D-4EBFEB6513A9}" type="presParOf" srcId="{7530CA93-BC6A-9A42-94A3-A342A7FFF673}" destId="{14ED339C-89E8-3C41-AC4B-886954AB8857}" srcOrd="2" destOrd="0" presId="urn:microsoft.com/office/officeart/2005/8/layout/vList2"/>
    <dgm:cxn modelId="{A14D2AAC-98CF-334C-AB32-A7C460BE98E7}" type="presParOf" srcId="{7530CA93-BC6A-9A42-94A3-A342A7FFF673}" destId="{8AD7055B-B7E9-F946-A115-D3AB62D3739D}" srcOrd="3" destOrd="0" presId="urn:microsoft.com/office/officeart/2005/8/layout/vList2"/>
    <dgm:cxn modelId="{FDF44CC2-8F04-C144-9EC5-87A5BD6FE250}" type="presParOf" srcId="{7530CA93-BC6A-9A42-94A3-A342A7FFF673}" destId="{A78800B5-5ECA-9549-882D-E6F03FA9C6D6}" srcOrd="4" destOrd="0" presId="urn:microsoft.com/office/officeart/2005/8/layout/vList2"/>
    <dgm:cxn modelId="{155A729C-D928-EE4A-BBCC-A13466B4FCB0}" type="presParOf" srcId="{7530CA93-BC6A-9A42-94A3-A342A7FFF673}" destId="{A71BD5B1-47D3-A84A-B02D-8D7C24D077A2}" srcOrd="5" destOrd="0" presId="urn:microsoft.com/office/officeart/2005/8/layout/vList2"/>
    <dgm:cxn modelId="{D3DE5D9F-8601-394C-8256-3F4CE9A6F67C}" type="presParOf" srcId="{7530CA93-BC6A-9A42-94A3-A342A7FFF673}" destId="{58B24D3E-E06F-0749-B927-8956B0B6431A}" srcOrd="6" destOrd="0" presId="urn:microsoft.com/office/officeart/2005/8/layout/vList2"/>
    <dgm:cxn modelId="{9127910B-B93B-3645-A91C-971EA3EEACB0}" type="presParOf" srcId="{7530CA93-BC6A-9A42-94A3-A342A7FFF673}" destId="{5CD82846-8F07-9643-9960-44E27F1C3B9F}" srcOrd="7" destOrd="0" presId="urn:microsoft.com/office/officeart/2005/8/layout/vList2"/>
    <dgm:cxn modelId="{E7AE151C-6E17-FE41-B511-7EF11666D282}" type="presParOf" srcId="{7530CA93-BC6A-9A42-94A3-A342A7FFF673}" destId="{C15F0831-43E1-BC41-B01E-12F7F3D09658}" srcOrd="8" destOrd="0" presId="urn:microsoft.com/office/officeart/2005/8/layout/vList2"/>
    <dgm:cxn modelId="{EA2B9155-255B-7C42-826D-3C0DA69FFEB1}" type="presParOf" srcId="{7530CA93-BC6A-9A42-94A3-A342A7FFF673}" destId="{3EF8B386-6587-8E42-B923-2FD620C6B122}" srcOrd="9" destOrd="0" presId="urn:microsoft.com/office/officeart/2005/8/layout/vList2"/>
    <dgm:cxn modelId="{813D46DA-642C-9A4D-BDD5-637C8EF38426}" type="presParOf" srcId="{7530CA93-BC6A-9A42-94A3-A342A7FFF673}" destId="{DF16D10A-3D8E-654E-8684-F5F58FA14EF7}" srcOrd="10" destOrd="0" presId="urn:microsoft.com/office/officeart/2005/8/layout/vList2"/>
    <dgm:cxn modelId="{744EF6E3-C932-5B42-BC37-B24A3E623C46}" type="presParOf" srcId="{7530CA93-BC6A-9A42-94A3-A342A7FFF673}" destId="{1D90151A-232B-8745-8E5B-526871F5158D}" srcOrd="11" destOrd="0" presId="urn:microsoft.com/office/officeart/2005/8/layout/vList2"/>
    <dgm:cxn modelId="{D3E2067B-E3C5-824F-9F77-C41F909845C9}" type="presParOf" srcId="{7530CA93-BC6A-9A42-94A3-A342A7FFF673}" destId="{74B3CB15-D935-3B46-9473-283719C12F2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8F328-D94C-784A-93B2-F6427C482A6F}">
      <dsp:nvSpPr>
        <dsp:cNvPr id="0" name=""/>
        <dsp:cNvSpPr/>
      </dsp:nvSpPr>
      <dsp:spPr>
        <a:xfrm>
          <a:off x="1130" y="516058"/>
          <a:ext cx="3967563" cy="2519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401D6E-7F80-C84D-AA9E-3495C2B17ABC}">
      <dsp:nvSpPr>
        <dsp:cNvPr id="0" name=""/>
        <dsp:cNvSpPr/>
      </dsp:nvSpPr>
      <dsp:spPr>
        <a:xfrm>
          <a:off x="441970" y="934856"/>
          <a:ext cx="3967563" cy="25194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CA" sz="1500" b="0" i="0" kern="1200" dirty="0"/>
            <a:t>Ontario’s </a:t>
          </a:r>
          <a:r>
            <a:rPr lang="en-CA" sz="1500" b="0" i="0" kern="1200" dirty="0">
              <a:hlinkClick xmlns:r="http://schemas.openxmlformats.org/officeDocument/2006/relationships" r:id="rId1"/>
            </a:rPr>
            <a:t>Human Rights Code</a:t>
          </a:r>
          <a:r>
            <a:rPr lang="en-CA" sz="1500" b="0" i="0" kern="1200" dirty="0"/>
            <a:t> states that every person has a right to equal treatment with respect to employment without discrimination based on the following protected grounds: race; ancestry, place of origin; colour; ethnic origin; citizenship; creed; sex; sexual orientation; gender identity; gender expression; age; record of offences; marital status; family status; disability.</a:t>
          </a:r>
          <a:endParaRPr lang="en-US" sz="1500" kern="1200" dirty="0"/>
        </a:p>
      </dsp:txBody>
      <dsp:txXfrm>
        <a:off x="515761" y="1008647"/>
        <a:ext cx="3819981" cy="2371821"/>
      </dsp:txXfrm>
    </dsp:sp>
    <dsp:sp modelId="{2E304082-24C6-3F46-A80E-9A6D29B3FE9A}">
      <dsp:nvSpPr>
        <dsp:cNvPr id="0" name=""/>
        <dsp:cNvSpPr/>
      </dsp:nvSpPr>
      <dsp:spPr>
        <a:xfrm>
          <a:off x="4850375" y="516058"/>
          <a:ext cx="3967563" cy="25194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62D01E-5E30-F842-B291-082B2E9C1906}">
      <dsp:nvSpPr>
        <dsp:cNvPr id="0" name=""/>
        <dsp:cNvSpPr/>
      </dsp:nvSpPr>
      <dsp:spPr>
        <a:xfrm>
          <a:off x="5291215" y="934856"/>
          <a:ext cx="3967563" cy="25194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CA" sz="1500" b="0" i="0" kern="1200" dirty="0"/>
            <a:t>The code also states that a person’s rights are infringed where a requirement, qualification or factor exists that is not on its face discriminatory, but that </a:t>
          </a:r>
          <a:r>
            <a:rPr lang="en-CA" sz="1500" b="1" i="0" kern="1200" dirty="0"/>
            <a:t>results</a:t>
          </a:r>
          <a:r>
            <a:rPr lang="en-CA" sz="1500" b="0" i="0" kern="1200" dirty="0"/>
            <a:t> in the exclusion, restriction or preference of a group based on a protected ground. This means that employees are protected not only from direct discrimination, but also from rules and policies that indirectly cause them to be discriminated against on the basis of one of the protected grounds.</a:t>
          </a:r>
          <a:endParaRPr lang="en-US" sz="1500" kern="1200" dirty="0"/>
        </a:p>
      </dsp:txBody>
      <dsp:txXfrm>
        <a:off x="5365006" y="1008647"/>
        <a:ext cx="3819981" cy="2371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D315A-FA95-D248-92DC-61B2FD987EDA}">
      <dsp:nvSpPr>
        <dsp:cNvPr id="0" name=""/>
        <dsp:cNvSpPr/>
      </dsp:nvSpPr>
      <dsp:spPr>
        <a:xfrm>
          <a:off x="1306750" y="353"/>
          <a:ext cx="2390030" cy="14340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The right to know about health and safety</a:t>
          </a:r>
        </a:p>
      </dsp:txBody>
      <dsp:txXfrm>
        <a:off x="1306750" y="353"/>
        <a:ext cx="2390030" cy="1434018"/>
      </dsp:txXfrm>
    </dsp:sp>
    <dsp:sp modelId="{AF4E0F01-AFDE-FA41-8E70-92FDAE983D48}">
      <dsp:nvSpPr>
        <dsp:cNvPr id="0" name=""/>
        <dsp:cNvSpPr/>
      </dsp:nvSpPr>
      <dsp:spPr>
        <a:xfrm>
          <a:off x="3935784" y="353"/>
          <a:ext cx="2390030" cy="14340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The right to participate in decisions that could affect your health and safety</a:t>
          </a:r>
        </a:p>
      </dsp:txBody>
      <dsp:txXfrm>
        <a:off x="3935784" y="353"/>
        <a:ext cx="2390030" cy="1434018"/>
      </dsp:txXfrm>
    </dsp:sp>
    <dsp:sp modelId="{DA8C9DBE-FD66-CE4E-BB5C-086C69A8822F}">
      <dsp:nvSpPr>
        <dsp:cNvPr id="0" name=""/>
        <dsp:cNvSpPr/>
      </dsp:nvSpPr>
      <dsp:spPr>
        <a:xfrm>
          <a:off x="6564818" y="353"/>
          <a:ext cx="2390030" cy="14340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The right to refuse work that could be considered unsafe</a:t>
          </a:r>
        </a:p>
      </dsp:txBody>
      <dsp:txXfrm>
        <a:off x="6564818" y="353"/>
        <a:ext cx="2390030" cy="1434018"/>
      </dsp:txXfrm>
    </dsp:sp>
    <dsp:sp modelId="{DBCDB6B6-A7D6-5A4D-BF5D-31960EFC77C2}">
      <dsp:nvSpPr>
        <dsp:cNvPr id="0" name=""/>
        <dsp:cNvSpPr/>
      </dsp:nvSpPr>
      <dsp:spPr>
        <a:xfrm>
          <a:off x="1306750" y="1673375"/>
          <a:ext cx="2390030" cy="14340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Information, Instructions, Education, Supervision and Training</a:t>
          </a:r>
        </a:p>
      </dsp:txBody>
      <dsp:txXfrm>
        <a:off x="1306750" y="1673375"/>
        <a:ext cx="2390030" cy="1434018"/>
      </dsp:txXfrm>
    </dsp:sp>
    <dsp:sp modelId="{01F0463A-E561-FC46-9443-AA16730426FC}">
      <dsp:nvSpPr>
        <dsp:cNvPr id="0" name=""/>
        <dsp:cNvSpPr/>
      </dsp:nvSpPr>
      <dsp:spPr>
        <a:xfrm>
          <a:off x="3935784" y="1673375"/>
          <a:ext cx="2390030" cy="14340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Joint Health and Safety Committee</a:t>
          </a:r>
        </a:p>
      </dsp:txBody>
      <dsp:txXfrm>
        <a:off x="3935784" y="1673375"/>
        <a:ext cx="2390030" cy="1434018"/>
      </dsp:txXfrm>
    </dsp:sp>
    <dsp:sp modelId="{14ADCD71-C8F6-834E-9042-0511441D306F}">
      <dsp:nvSpPr>
        <dsp:cNvPr id="0" name=""/>
        <dsp:cNvSpPr/>
      </dsp:nvSpPr>
      <dsp:spPr>
        <a:xfrm>
          <a:off x="6564818" y="1673375"/>
          <a:ext cx="2390030" cy="14340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Ministry of Labour</a:t>
          </a:r>
        </a:p>
      </dsp:txBody>
      <dsp:txXfrm>
        <a:off x="6564818" y="1673375"/>
        <a:ext cx="2390030" cy="1434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CADD4-52C7-3B42-8060-40BA5FEA80F1}">
      <dsp:nvSpPr>
        <dsp:cNvPr id="0" name=""/>
        <dsp:cNvSpPr/>
      </dsp:nvSpPr>
      <dsp:spPr>
        <a:xfrm>
          <a:off x="0" y="0"/>
          <a:ext cx="560705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09BD46E-3D37-FA43-A55D-CCA93D31034B}">
      <dsp:nvSpPr>
        <dsp:cNvPr id="0" name=""/>
        <dsp:cNvSpPr/>
      </dsp:nvSpPr>
      <dsp:spPr>
        <a:xfrm>
          <a:off x="0" y="0"/>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Employers’ legal obligations for workplace domestic violence are embedded in all 3 types of legislation</a:t>
          </a:r>
        </a:p>
      </dsp:txBody>
      <dsp:txXfrm>
        <a:off x="0" y="0"/>
        <a:ext cx="5607050" cy="1231899"/>
      </dsp:txXfrm>
    </dsp:sp>
    <dsp:sp modelId="{ABC199AE-0BC2-954A-B82B-717686903E59}">
      <dsp:nvSpPr>
        <dsp:cNvPr id="0" name=""/>
        <dsp:cNvSpPr/>
      </dsp:nvSpPr>
      <dsp:spPr>
        <a:xfrm>
          <a:off x="0" y="1231899"/>
          <a:ext cx="5607050" cy="0"/>
        </a:xfrm>
        <a:prstGeom prst="line">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w="6350"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A85BA2D-2E51-CF4A-8E88-B2DA7666CF5A}">
      <dsp:nvSpPr>
        <dsp:cNvPr id="0" name=""/>
        <dsp:cNvSpPr/>
      </dsp:nvSpPr>
      <dsp:spPr>
        <a:xfrm>
          <a:off x="0" y="1231899"/>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dirty="0"/>
            <a:t>Employment Standards Act, 2000</a:t>
          </a:r>
          <a:r>
            <a:rPr lang="en-US" sz="2000" kern="1200" dirty="0"/>
            <a:t>: employees are entitled to leave for domestic violence</a:t>
          </a:r>
        </a:p>
      </dsp:txBody>
      <dsp:txXfrm>
        <a:off x="0" y="1231899"/>
        <a:ext cx="5607050" cy="1231899"/>
      </dsp:txXfrm>
    </dsp:sp>
    <dsp:sp modelId="{C193C462-BABC-9B43-860F-E4B9C28B33FF}">
      <dsp:nvSpPr>
        <dsp:cNvPr id="0" name=""/>
        <dsp:cNvSpPr/>
      </dsp:nvSpPr>
      <dsp:spPr>
        <a:xfrm>
          <a:off x="0" y="2463799"/>
          <a:ext cx="5607050" cy="0"/>
        </a:xfrm>
        <a:prstGeom prst="line">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w="6350"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D2B1E59-4A65-7341-88B1-1D93443B4477}">
      <dsp:nvSpPr>
        <dsp:cNvPr id="0" name=""/>
        <dsp:cNvSpPr/>
      </dsp:nvSpPr>
      <dsp:spPr>
        <a:xfrm>
          <a:off x="0" y="2463799"/>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a:t>Occupational Health and Safety Act</a:t>
          </a:r>
          <a:r>
            <a:rPr lang="en-US" sz="2000" kern="1200"/>
            <a:t>: employers must take precautions to protect workers from workplace violence through policy development and training, and respond accordingly</a:t>
          </a:r>
        </a:p>
      </dsp:txBody>
      <dsp:txXfrm>
        <a:off x="0" y="2463799"/>
        <a:ext cx="5607050" cy="1231899"/>
      </dsp:txXfrm>
    </dsp:sp>
    <dsp:sp modelId="{E24C717D-CDF7-2540-AD8C-8698C09FE53D}">
      <dsp:nvSpPr>
        <dsp:cNvPr id="0" name=""/>
        <dsp:cNvSpPr/>
      </dsp:nvSpPr>
      <dsp:spPr>
        <a:xfrm>
          <a:off x="0" y="3695699"/>
          <a:ext cx="5607050" cy="0"/>
        </a:xfrm>
        <a:prstGeom prst="line">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w="6350"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91A667C-DED4-8B45-94E7-0D1B687E2ED6}">
      <dsp:nvSpPr>
        <dsp:cNvPr id="0" name=""/>
        <dsp:cNvSpPr/>
      </dsp:nvSpPr>
      <dsp:spPr>
        <a:xfrm>
          <a:off x="0" y="3695699"/>
          <a:ext cx="5607050" cy="1231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a:t>Human Rights Code: </a:t>
          </a:r>
          <a:r>
            <a:rPr lang="en-US" sz="2000" kern="1200"/>
            <a:t>employers cannot discriminate against their employees</a:t>
          </a:r>
        </a:p>
      </dsp:txBody>
      <dsp:txXfrm>
        <a:off x="0" y="3695699"/>
        <a:ext cx="5607050" cy="12318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3C075-7D73-5F4D-BB1E-489AB894EE64}">
      <dsp:nvSpPr>
        <dsp:cNvPr id="0" name=""/>
        <dsp:cNvSpPr/>
      </dsp:nvSpPr>
      <dsp:spPr>
        <a:xfrm>
          <a:off x="0" y="19219"/>
          <a:ext cx="5607050" cy="6318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Legislation: </a:t>
          </a:r>
          <a:r>
            <a:rPr lang="en-US" sz="2700" i="1" kern="1200" dirty="0"/>
            <a:t>ESA, HRC, OHSA</a:t>
          </a:r>
          <a:endParaRPr lang="en-US" sz="2700" kern="1200" dirty="0"/>
        </a:p>
      </dsp:txBody>
      <dsp:txXfrm>
        <a:off x="30842" y="50061"/>
        <a:ext cx="5545366" cy="570116"/>
      </dsp:txXfrm>
    </dsp:sp>
    <dsp:sp modelId="{14ED339C-89E8-3C41-AC4B-886954AB8857}">
      <dsp:nvSpPr>
        <dsp:cNvPr id="0" name=""/>
        <dsp:cNvSpPr/>
      </dsp:nvSpPr>
      <dsp:spPr>
        <a:xfrm>
          <a:off x="0" y="728779"/>
          <a:ext cx="5607050" cy="631800"/>
        </a:xfrm>
        <a:prstGeom prst="roundRect">
          <a:avLst/>
        </a:prstGeom>
        <a:gradFill rotWithShape="0">
          <a:gsLst>
            <a:gs pos="0">
              <a:schemeClr val="accent2">
                <a:hueOff val="-1725315"/>
                <a:satOff val="7643"/>
                <a:lumOff val="-2811"/>
                <a:alphaOff val="0"/>
                <a:tint val="97000"/>
                <a:satMod val="100000"/>
                <a:lumMod val="102000"/>
              </a:schemeClr>
            </a:gs>
            <a:gs pos="50000">
              <a:schemeClr val="accent2">
                <a:hueOff val="-1725315"/>
                <a:satOff val="7643"/>
                <a:lumOff val="-2811"/>
                <a:alphaOff val="0"/>
                <a:shade val="100000"/>
                <a:satMod val="103000"/>
                <a:lumMod val="100000"/>
              </a:schemeClr>
            </a:gs>
            <a:gs pos="100000">
              <a:schemeClr val="accent2">
                <a:hueOff val="-1725315"/>
                <a:satOff val="7643"/>
                <a:lumOff val="-2811"/>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Common Law Rights</a:t>
          </a:r>
        </a:p>
      </dsp:txBody>
      <dsp:txXfrm>
        <a:off x="30842" y="759621"/>
        <a:ext cx="5545366" cy="570116"/>
      </dsp:txXfrm>
    </dsp:sp>
    <dsp:sp modelId="{A78800B5-5ECA-9549-882D-E6F03FA9C6D6}">
      <dsp:nvSpPr>
        <dsp:cNvPr id="0" name=""/>
        <dsp:cNvSpPr/>
      </dsp:nvSpPr>
      <dsp:spPr>
        <a:xfrm>
          <a:off x="0" y="1438340"/>
          <a:ext cx="5607050" cy="631800"/>
        </a:xfrm>
        <a:prstGeom prst="roundRect">
          <a:avLst/>
        </a:prstGeom>
        <a:gradFill rotWithShape="0">
          <a:gsLst>
            <a:gs pos="0">
              <a:schemeClr val="accent2">
                <a:hueOff val="-3450629"/>
                <a:satOff val="15286"/>
                <a:lumOff val="-5621"/>
                <a:alphaOff val="0"/>
                <a:tint val="97000"/>
                <a:satMod val="100000"/>
                <a:lumMod val="102000"/>
              </a:schemeClr>
            </a:gs>
            <a:gs pos="50000">
              <a:schemeClr val="accent2">
                <a:hueOff val="-3450629"/>
                <a:satOff val="15286"/>
                <a:lumOff val="-5621"/>
                <a:alphaOff val="0"/>
                <a:shade val="100000"/>
                <a:satMod val="103000"/>
                <a:lumMod val="100000"/>
              </a:schemeClr>
            </a:gs>
            <a:gs pos="100000">
              <a:schemeClr val="accent2">
                <a:hueOff val="-3450629"/>
                <a:satOff val="15286"/>
                <a:lumOff val="-5621"/>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Damages for Injury </a:t>
          </a:r>
        </a:p>
      </dsp:txBody>
      <dsp:txXfrm>
        <a:off x="30842" y="1469182"/>
        <a:ext cx="5545366" cy="570116"/>
      </dsp:txXfrm>
    </dsp:sp>
    <dsp:sp modelId="{58B24D3E-E06F-0749-B927-8956B0B6431A}">
      <dsp:nvSpPr>
        <dsp:cNvPr id="0" name=""/>
        <dsp:cNvSpPr/>
      </dsp:nvSpPr>
      <dsp:spPr>
        <a:xfrm>
          <a:off x="0" y="2147900"/>
          <a:ext cx="5607050" cy="631800"/>
        </a:xfrm>
        <a:prstGeom prst="roundRect">
          <a:avLst/>
        </a:prstGeom>
        <a:gradFill rotWithShape="0">
          <a:gsLst>
            <a:gs pos="0">
              <a:schemeClr val="accent2">
                <a:hueOff val="-5175944"/>
                <a:satOff val="22930"/>
                <a:lumOff val="-8432"/>
                <a:alphaOff val="0"/>
                <a:tint val="97000"/>
                <a:satMod val="100000"/>
                <a:lumMod val="102000"/>
              </a:schemeClr>
            </a:gs>
            <a:gs pos="50000">
              <a:schemeClr val="accent2">
                <a:hueOff val="-5175944"/>
                <a:satOff val="22930"/>
                <a:lumOff val="-8432"/>
                <a:alphaOff val="0"/>
                <a:shade val="100000"/>
                <a:satMod val="103000"/>
                <a:lumMod val="100000"/>
              </a:schemeClr>
            </a:gs>
            <a:gs pos="100000">
              <a:schemeClr val="accent2">
                <a:hueOff val="-5175944"/>
                <a:satOff val="22930"/>
                <a:lumOff val="-8432"/>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Duty to Accommodate</a:t>
          </a:r>
        </a:p>
      </dsp:txBody>
      <dsp:txXfrm>
        <a:off x="30842" y="2178742"/>
        <a:ext cx="5545366" cy="570116"/>
      </dsp:txXfrm>
    </dsp:sp>
    <dsp:sp modelId="{C15F0831-43E1-BC41-B01E-12F7F3D09658}">
      <dsp:nvSpPr>
        <dsp:cNvPr id="0" name=""/>
        <dsp:cNvSpPr/>
      </dsp:nvSpPr>
      <dsp:spPr>
        <a:xfrm>
          <a:off x="0" y="2857460"/>
          <a:ext cx="5607050" cy="631800"/>
        </a:xfrm>
        <a:prstGeom prst="roundRect">
          <a:avLst/>
        </a:prstGeom>
        <a:gradFill rotWithShape="0">
          <a:gsLst>
            <a:gs pos="0">
              <a:schemeClr val="accent2">
                <a:hueOff val="-6901259"/>
                <a:satOff val="30573"/>
                <a:lumOff val="-11243"/>
                <a:alphaOff val="0"/>
                <a:tint val="97000"/>
                <a:satMod val="100000"/>
                <a:lumMod val="102000"/>
              </a:schemeClr>
            </a:gs>
            <a:gs pos="50000">
              <a:schemeClr val="accent2">
                <a:hueOff val="-6901259"/>
                <a:satOff val="30573"/>
                <a:lumOff val="-11243"/>
                <a:alphaOff val="0"/>
                <a:shade val="100000"/>
                <a:satMod val="103000"/>
                <a:lumMod val="100000"/>
              </a:schemeClr>
            </a:gs>
            <a:gs pos="100000">
              <a:schemeClr val="accent2">
                <a:hueOff val="-6901259"/>
                <a:satOff val="30573"/>
                <a:lumOff val="-11243"/>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Domestic Violence Laws</a:t>
          </a:r>
        </a:p>
      </dsp:txBody>
      <dsp:txXfrm>
        <a:off x="30842" y="2888302"/>
        <a:ext cx="5545366" cy="570116"/>
      </dsp:txXfrm>
    </dsp:sp>
    <dsp:sp modelId="{DF16D10A-3D8E-654E-8684-F5F58FA14EF7}">
      <dsp:nvSpPr>
        <dsp:cNvPr id="0" name=""/>
        <dsp:cNvSpPr/>
      </dsp:nvSpPr>
      <dsp:spPr>
        <a:xfrm>
          <a:off x="0" y="3567020"/>
          <a:ext cx="5607050" cy="631800"/>
        </a:xfrm>
        <a:prstGeom prst="roundRect">
          <a:avLst/>
        </a:prstGeom>
        <a:gradFill rotWithShape="0">
          <a:gsLst>
            <a:gs pos="0">
              <a:schemeClr val="accent2">
                <a:hueOff val="-8626573"/>
                <a:satOff val="38216"/>
                <a:lumOff val="-14053"/>
                <a:alphaOff val="0"/>
                <a:tint val="97000"/>
                <a:satMod val="100000"/>
                <a:lumMod val="102000"/>
              </a:schemeClr>
            </a:gs>
            <a:gs pos="50000">
              <a:schemeClr val="accent2">
                <a:hueOff val="-8626573"/>
                <a:satOff val="38216"/>
                <a:lumOff val="-14053"/>
                <a:alphaOff val="0"/>
                <a:shade val="100000"/>
                <a:satMod val="103000"/>
                <a:lumMod val="100000"/>
              </a:schemeClr>
            </a:gs>
            <a:gs pos="100000">
              <a:schemeClr val="accent2">
                <a:hueOff val="-8626573"/>
                <a:satOff val="38216"/>
                <a:lumOff val="-14053"/>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Reporting</a:t>
          </a:r>
        </a:p>
      </dsp:txBody>
      <dsp:txXfrm>
        <a:off x="30842" y="3597862"/>
        <a:ext cx="5545366" cy="570116"/>
      </dsp:txXfrm>
    </dsp:sp>
    <dsp:sp modelId="{74B3CB15-D935-3B46-9473-283719C12F2C}">
      <dsp:nvSpPr>
        <dsp:cNvPr id="0" name=""/>
        <dsp:cNvSpPr/>
      </dsp:nvSpPr>
      <dsp:spPr>
        <a:xfrm>
          <a:off x="0" y="4276580"/>
          <a:ext cx="5607050" cy="631800"/>
        </a:xfrm>
        <a:prstGeom prst="round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Caselaw</a:t>
          </a:r>
        </a:p>
      </dsp:txBody>
      <dsp:txXfrm>
        <a:off x="30842" y="4307422"/>
        <a:ext cx="5545366" cy="5701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5FB98-F038-9A41-AA3C-E2B1727B7A79}" type="datetimeFigureOut">
              <a:rPr lang="en-US" smtClean="0"/>
              <a:t>3/15/23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75240-BE30-DF4D-910C-96E22FD9810E}" type="slidenum">
              <a:rPr lang="en-US" smtClean="0"/>
              <a:t>‹#›</a:t>
            </a:fld>
            <a:endParaRPr lang="en-US"/>
          </a:p>
        </p:txBody>
      </p:sp>
    </p:spTree>
    <p:extLst>
      <p:ext uri="{BB962C8B-B14F-4D97-AF65-F5344CB8AC3E}">
        <p14:creationId xmlns:p14="http://schemas.microsoft.com/office/powerpoint/2010/main" val="144780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DD36080-8613-EB4E-8401-47D4F03EB15B}" type="datetimeFigureOut">
              <a:rPr lang="en-US" smtClean="0"/>
              <a:t>3/15/23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88FF7-A13A-AE49-A1BC-EABBD4A1C28B}" type="slidenum">
              <a:rPr lang="en-US" smtClean="0"/>
              <a:t>‹#›</a:t>
            </a:fld>
            <a:endParaRPr lang="en-US"/>
          </a:p>
        </p:txBody>
      </p:sp>
    </p:spTree>
    <p:extLst>
      <p:ext uri="{BB962C8B-B14F-4D97-AF65-F5344CB8AC3E}">
        <p14:creationId xmlns:p14="http://schemas.microsoft.com/office/powerpoint/2010/main" val="5512780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D36080-8613-EB4E-8401-47D4F03EB15B}"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88FF7-A13A-AE49-A1BC-EABBD4A1C28B}" type="slidenum">
              <a:rPr lang="en-US" smtClean="0"/>
              <a:t>‹#›</a:t>
            </a:fld>
            <a:endParaRPr lang="en-US"/>
          </a:p>
        </p:txBody>
      </p:sp>
    </p:spTree>
    <p:extLst>
      <p:ext uri="{BB962C8B-B14F-4D97-AF65-F5344CB8AC3E}">
        <p14:creationId xmlns:p14="http://schemas.microsoft.com/office/powerpoint/2010/main" val="4176006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D36080-8613-EB4E-8401-47D4F03EB15B}" type="datetimeFigureOut">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88FF7-A13A-AE49-A1BC-EABBD4A1C28B}" type="slidenum">
              <a:rPr lang="en-US" smtClean="0"/>
              <a:t>‹#›</a:t>
            </a:fld>
            <a:endParaRPr lang="en-US"/>
          </a:p>
        </p:txBody>
      </p:sp>
    </p:spTree>
    <p:extLst>
      <p:ext uri="{BB962C8B-B14F-4D97-AF65-F5344CB8AC3E}">
        <p14:creationId xmlns:p14="http://schemas.microsoft.com/office/powerpoint/2010/main" val="59803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D36080-8613-EB4E-8401-47D4F03EB15B}" type="datetimeFigureOut">
              <a:rPr lang="en-US" smtClean="0"/>
              <a:t>3/15/23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88FF7-A13A-AE49-A1BC-EABBD4A1C28B}" type="slidenum">
              <a:rPr lang="en-US" smtClean="0"/>
              <a:t>‹#›</a:t>
            </a:fld>
            <a:endParaRPr lang="en-US"/>
          </a:p>
        </p:txBody>
      </p:sp>
    </p:spTree>
    <p:extLst>
      <p:ext uri="{BB962C8B-B14F-4D97-AF65-F5344CB8AC3E}">
        <p14:creationId xmlns:p14="http://schemas.microsoft.com/office/powerpoint/2010/main" val="109985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DD36080-8613-EB4E-8401-47D4F03EB15B}" type="datetimeFigureOut">
              <a:rPr lang="en-US" smtClean="0"/>
              <a:t>3/15/23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88FF7-A13A-AE49-A1BC-EABBD4A1C28B}" type="slidenum">
              <a:rPr lang="en-US" smtClean="0"/>
              <a:t>‹#›</a:t>
            </a:fld>
            <a:endParaRPr lang="en-US"/>
          </a:p>
        </p:txBody>
      </p:sp>
    </p:spTree>
    <p:extLst>
      <p:ext uri="{BB962C8B-B14F-4D97-AF65-F5344CB8AC3E}">
        <p14:creationId xmlns:p14="http://schemas.microsoft.com/office/powerpoint/2010/main" val="28594287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DD36080-8613-EB4E-8401-47D4F03EB15B}" type="datetimeFigureOut">
              <a:rPr lang="en-US" smtClean="0"/>
              <a:t>3/15/23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0588FF7-A13A-AE49-A1BC-EABBD4A1C28B}" type="slidenum">
              <a:rPr lang="en-US" smtClean="0"/>
              <a:t>‹#›</a:t>
            </a:fld>
            <a:endParaRPr lang="en-US"/>
          </a:p>
        </p:txBody>
      </p:sp>
    </p:spTree>
    <p:extLst>
      <p:ext uri="{BB962C8B-B14F-4D97-AF65-F5344CB8AC3E}">
        <p14:creationId xmlns:p14="http://schemas.microsoft.com/office/powerpoint/2010/main" val="333915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DD36080-8613-EB4E-8401-47D4F03EB15B}" type="datetimeFigureOut">
              <a:rPr lang="en-US" smtClean="0"/>
              <a:t>3/15/23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88FF7-A13A-AE49-A1BC-EABBD4A1C28B}"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5235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D36080-8613-EB4E-8401-47D4F03EB15B}" type="datetimeFigureOut">
              <a:rPr lang="en-US" smtClean="0"/>
              <a:t>3/15/23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88FF7-A13A-AE49-A1BC-EABBD4A1C28B}" type="slidenum">
              <a:rPr lang="en-US" smtClean="0"/>
              <a:t>‹#›</a:t>
            </a:fld>
            <a:endParaRPr lang="en-US"/>
          </a:p>
        </p:txBody>
      </p:sp>
    </p:spTree>
    <p:extLst>
      <p:ext uri="{BB962C8B-B14F-4D97-AF65-F5344CB8AC3E}">
        <p14:creationId xmlns:p14="http://schemas.microsoft.com/office/powerpoint/2010/main" val="87270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36080-8613-EB4E-8401-47D4F03EB15B}" type="datetimeFigureOut">
              <a:rPr lang="en-US" smtClean="0"/>
              <a:t>3/15/23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88FF7-A13A-AE49-A1BC-EABBD4A1C28B}" type="slidenum">
              <a:rPr lang="en-US" smtClean="0"/>
              <a:t>‹#›</a:t>
            </a:fld>
            <a:endParaRPr lang="en-US"/>
          </a:p>
        </p:txBody>
      </p:sp>
    </p:spTree>
    <p:extLst>
      <p:ext uri="{BB962C8B-B14F-4D97-AF65-F5344CB8AC3E}">
        <p14:creationId xmlns:p14="http://schemas.microsoft.com/office/powerpoint/2010/main" val="2748477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6DD36080-8613-EB4E-8401-47D4F03EB15B}" type="datetimeFigureOut">
              <a:rPr lang="en-US" smtClean="0"/>
              <a:t>3/15/23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90588FF7-A13A-AE49-A1BC-EABBD4A1C28B}" type="slidenum">
              <a:rPr lang="en-US" smtClean="0"/>
              <a:t>‹#›</a:t>
            </a:fld>
            <a:endParaRPr lang="en-US"/>
          </a:p>
        </p:txBody>
      </p:sp>
    </p:spTree>
    <p:extLst>
      <p:ext uri="{BB962C8B-B14F-4D97-AF65-F5344CB8AC3E}">
        <p14:creationId xmlns:p14="http://schemas.microsoft.com/office/powerpoint/2010/main" val="86160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DD36080-8613-EB4E-8401-47D4F03EB15B}" type="datetimeFigureOut">
              <a:rPr lang="en-US" smtClean="0"/>
              <a:t>3/15/23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0588FF7-A13A-AE49-A1BC-EABBD4A1C28B}" type="slidenum">
              <a:rPr lang="en-US" smtClean="0"/>
              <a:t>‹#›</a:t>
            </a:fld>
            <a:endParaRPr lang="en-US"/>
          </a:p>
        </p:txBody>
      </p:sp>
    </p:spTree>
    <p:extLst>
      <p:ext uri="{BB962C8B-B14F-4D97-AF65-F5344CB8AC3E}">
        <p14:creationId xmlns:p14="http://schemas.microsoft.com/office/powerpoint/2010/main" val="315283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DD36080-8613-EB4E-8401-47D4F03EB15B}" type="datetimeFigureOut">
              <a:rPr lang="en-US" smtClean="0"/>
              <a:t>3/15/23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0588FF7-A13A-AE49-A1BC-EABBD4A1C28B}" type="slidenum">
              <a:rPr lang="en-US" smtClean="0"/>
              <a:t>‹#›</a:t>
            </a:fld>
            <a:endParaRPr lang="en-US"/>
          </a:p>
        </p:txBody>
      </p:sp>
    </p:spTree>
    <p:extLst>
      <p:ext uri="{BB962C8B-B14F-4D97-AF65-F5344CB8AC3E}">
        <p14:creationId xmlns:p14="http://schemas.microsoft.com/office/powerpoint/2010/main" val="27287404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ara@remotelawcanada.com"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twitter.com/taravasdani" TargetMode="External"/><Relationship Id="rId4" Type="http://schemas.openxmlformats.org/officeDocument/2006/relationships/hyperlink" Target="https://www.linkedin.com/in/tara-vasdani/"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linkedin.com/in/tara-vasdani/" TargetMode="External"/><Relationship Id="rId7" Type="http://schemas.openxmlformats.org/officeDocument/2006/relationships/image" Target="../media/image9.png"/><Relationship Id="rId2" Type="http://schemas.openxmlformats.org/officeDocument/2006/relationships/hyperlink" Target="http://www.remotelawcanada.com/"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forbes.com/sites/laurelfarrer/2019/04/30/is-remote-work-illegal/" TargetMode="External"/><Relationship Id="rId10" Type="http://schemas.openxmlformats.org/officeDocument/2006/relationships/image" Target="../media/image12.png"/><Relationship Id="rId4" Type="http://schemas.openxmlformats.org/officeDocument/2006/relationships/hyperlink" Target="https://twitter.com/taravasdani" TargetMode="External"/><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mage may contain: sky, cloud, skyscraper and outdoor">
            <a:extLst>
              <a:ext uri="{FF2B5EF4-FFF2-40B4-BE49-F238E27FC236}">
                <a16:creationId xmlns:a16="http://schemas.microsoft.com/office/drawing/2014/main" id="{5C73151B-BBE3-934B-BE35-7665815382F8}"/>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r="7110"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a:extLst>
              <a:ext uri="{FF2B5EF4-FFF2-40B4-BE49-F238E27FC236}">
                <a16:creationId xmlns:a16="http://schemas.microsoft.com/office/drawing/2014/main" id="{E87D1D0E-CC22-E348-9A80-9099EEB61D18}"/>
              </a:ext>
            </a:extLst>
          </p:cNvPr>
          <p:cNvSpPr txBox="1">
            <a:spLocks/>
          </p:cNvSpPr>
          <p:nvPr/>
        </p:nvSpPr>
        <p:spPr>
          <a:xfrm>
            <a:off x="3940935" y="746975"/>
            <a:ext cx="8106796" cy="1271397"/>
          </a:xfrm>
          <a:prstGeom prst="rect">
            <a:avLst/>
          </a:prstGeom>
        </p:spPr>
        <p:txBody>
          <a:bodyPr vert="horz" lIns="91440" tIns="45720" rIns="91440" bIns="45720" rtlCol="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1000"/>
              </a:spcBef>
              <a:spcAft>
                <a:spcPts val="600"/>
              </a:spcAft>
              <a:buClr>
                <a:schemeClr val="accent2"/>
              </a:buClr>
            </a:pPr>
            <a:r>
              <a:rPr lang="en-US" sz="2800" b="1" i="1" dirty="0">
                <a:solidFill>
                  <a:schemeClr val="tx1">
                    <a:lumMod val="85000"/>
                    <a:lumOff val="15000"/>
                  </a:schemeClr>
                </a:solidFill>
                <a:latin typeface="+mn-lt"/>
                <a:ea typeface="+mn-ea"/>
                <a:cs typeface="+mn-cs"/>
              </a:rPr>
              <a:t>EMPLOYMENT LAW MASTERCLASS</a:t>
            </a:r>
          </a:p>
          <a:p>
            <a:pPr>
              <a:spcBef>
                <a:spcPts val="1000"/>
              </a:spcBef>
              <a:spcAft>
                <a:spcPts val="600"/>
              </a:spcAft>
              <a:buClr>
                <a:schemeClr val="accent2"/>
              </a:buClr>
            </a:pPr>
            <a:r>
              <a:rPr lang="en-US" sz="2600" b="1" dirty="0">
                <a:solidFill>
                  <a:schemeClr val="tx1">
                    <a:lumMod val="85000"/>
                    <a:lumOff val="15000"/>
                  </a:schemeClr>
                </a:solidFill>
                <a:latin typeface="+mn-lt"/>
                <a:ea typeface="+mn-ea"/>
                <a:cs typeface="+mn-cs"/>
              </a:rPr>
              <a:t>Hope 24/7</a:t>
            </a:r>
            <a:br>
              <a:rPr lang="en-US" sz="2000" i="1" dirty="0">
                <a:solidFill>
                  <a:schemeClr val="tx1">
                    <a:lumMod val="85000"/>
                    <a:lumOff val="15000"/>
                  </a:schemeClr>
                </a:solidFill>
                <a:latin typeface="+mn-lt"/>
                <a:ea typeface="+mn-ea"/>
                <a:cs typeface="+mn-cs"/>
              </a:rPr>
            </a:br>
            <a:endParaRPr lang="en-US" sz="2000" dirty="0">
              <a:solidFill>
                <a:schemeClr val="tx1">
                  <a:lumMod val="85000"/>
                  <a:lumOff val="15000"/>
                </a:schemeClr>
              </a:solidFill>
              <a:latin typeface="+mn-lt"/>
              <a:ea typeface="+mn-ea"/>
              <a:cs typeface="+mn-cs"/>
            </a:endParaRPr>
          </a:p>
        </p:txBody>
      </p:sp>
      <p:sp>
        <p:nvSpPr>
          <p:cNvPr id="3" name="Rectangle 2">
            <a:extLst>
              <a:ext uri="{FF2B5EF4-FFF2-40B4-BE49-F238E27FC236}">
                <a16:creationId xmlns:a16="http://schemas.microsoft.com/office/drawing/2014/main" id="{A2398B69-9F84-724D-B4C0-EDE6FCCE5D48}"/>
              </a:ext>
            </a:extLst>
          </p:cNvPr>
          <p:cNvSpPr/>
          <p:nvPr/>
        </p:nvSpPr>
        <p:spPr>
          <a:xfrm>
            <a:off x="7887211" y="4475595"/>
            <a:ext cx="4160520" cy="2046714"/>
          </a:xfrm>
          <a:prstGeom prst="rect">
            <a:avLst/>
          </a:prstGeom>
        </p:spPr>
        <p:txBody>
          <a:bodyPr wrap="square">
            <a:spAutoFit/>
          </a:bodyPr>
          <a:lstStyle/>
          <a:p>
            <a:pPr marL="109728" indent="0" algn="ctr">
              <a:spcAft>
                <a:spcPts val="600"/>
              </a:spcAft>
              <a:buNone/>
            </a:pPr>
            <a:r>
              <a:rPr lang="en-US" b="1" dirty="0"/>
              <a:t>Tara Vasdani</a:t>
            </a:r>
          </a:p>
          <a:p>
            <a:pPr marL="109728" indent="0" algn="ctr">
              <a:spcAft>
                <a:spcPts val="600"/>
              </a:spcAft>
              <a:buNone/>
            </a:pPr>
            <a:r>
              <a:rPr lang="en-US" dirty="0"/>
              <a:t>Managing Partner and Founder</a:t>
            </a:r>
          </a:p>
          <a:p>
            <a:pPr marL="109728" indent="0" algn="ctr">
              <a:spcAft>
                <a:spcPts val="600"/>
              </a:spcAft>
              <a:buNone/>
            </a:pPr>
            <a:r>
              <a:rPr lang="en-US" dirty="0"/>
              <a:t>Direct T : 613-219-0940</a:t>
            </a:r>
          </a:p>
          <a:p>
            <a:pPr marL="109728" indent="0" algn="ctr">
              <a:spcAft>
                <a:spcPts val="600"/>
              </a:spcAft>
              <a:buNone/>
            </a:pPr>
            <a:r>
              <a:rPr lang="en-US" u="sng" dirty="0">
                <a:hlinkClick r:id="rId3"/>
              </a:rPr>
              <a:t>tara@remotelawcanada.com</a:t>
            </a:r>
            <a:r>
              <a:rPr lang="en-US" u="sng" dirty="0"/>
              <a:t> </a:t>
            </a:r>
          </a:p>
          <a:p>
            <a:pPr marL="109728" indent="0" algn="ctr">
              <a:spcAft>
                <a:spcPts val="600"/>
              </a:spcAft>
              <a:buNone/>
            </a:pPr>
            <a:endParaRPr lang="en-US" sz="1100" u="sng" dirty="0"/>
          </a:p>
          <a:p>
            <a:pPr marL="109728" indent="0" algn="ctr">
              <a:spcAft>
                <a:spcPts val="600"/>
              </a:spcAft>
              <a:buNone/>
            </a:pPr>
            <a:r>
              <a:rPr lang="en-US" dirty="0">
                <a:solidFill>
                  <a:schemeClr val="accent1">
                    <a:lumMod val="75000"/>
                  </a:schemeClr>
                </a:solidFill>
                <a:hlinkClick r:id="rId4">
                  <a:extLst>
                    <a:ext uri="{A12FA001-AC4F-418D-AE19-62706E023703}">
                      <ahyp:hlinkClr xmlns:ahyp="http://schemas.microsoft.com/office/drawing/2018/hyperlinkcolor" val="tx"/>
                    </a:ext>
                  </a:extLst>
                </a:hlinkClick>
              </a:rPr>
              <a:t>LinkedIn</a:t>
            </a:r>
            <a:r>
              <a:rPr lang="en-US" dirty="0">
                <a:solidFill>
                  <a:schemeClr val="accent1">
                    <a:lumMod val="75000"/>
                  </a:schemeClr>
                </a:solidFill>
              </a:rPr>
              <a:t> | </a:t>
            </a:r>
            <a:r>
              <a:rPr lang="en-US" dirty="0">
                <a:solidFill>
                  <a:schemeClr val="accent1">
                    <a:lumMod val="75000"/>
                  </a:schemeClr>
                </a:solidFill>
                <a:hlinkClick r:id="rId5">
                  <a:extLst>
                    <a:ext uri="{A12FA001-AC4F-418D-AE19-62706E023703}">
                      <ahyp:hlinkClr xmlns:ahyp="http://schemas.microsoft.com/office/drawing/2018/hyperlinkcolor" val="tx"/>
                    </a:ext>
                  </a:extLst>
                </a:hlinkClick>
              </a:rPr>
              <a:t>Twitter</a:t>
            </a:r>
            <a:endParaRPr lang="en-US" dirty="0">
              <a:solidFill>
                <a:schemeClr val="accent1">
                  <a:lumMod val="75000"/>
                </a:schemeClr>
              </a:solidFill>
            </a:endParaRPr>
          </a:p>
        </p:txBody>
      </p:sp>
    </p:spTree>
    <p:extLst>
      <p:ext uri="{BB962C8B-B14F-4D97-AF65-F5344CB8AC3E}">
        <p14:creationId xmlns:p14="http://schemas.microsoft.com/office/powerpoint/2010/main" val="100298095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646609" y="688210"/>
            <a:ext cx="6877318" cy="1188720"/>
          </a:xfrm>
          <a:solidFill>
            <a:srgbClr val="FFFFFF"/>
          </a:solidFill>
          <a:ln>
            <a:solidFill>
              <a:srgbClr val="404040"/>
            </a:solidFill>
          </a:ln>
        </p:spPr>
        <p:txBody>
          <a:bodyPr>
            <a:normAutofit/>
          </a:bodyPr>
          <a:lstStyle/>
          <a:p>
            <a:r>
              <a:rPr lang="en-US" b="1" dirty="0"/>
              <a:t>DUTY TO ACCOMMODATE</a:t>
            </a:r>
          </a:p>
        </p:txBody>
      </p:sp>
      <p:sp>
        <p:nvSpPr>
          <p:cNvPr id="5" name="Content Placeholder 2"/>
          <p:cNvSpPr>
            <a:spLocks noGrp="1"/>
          </p:cNvSpPr>
          <p:nvPr>
            <p:ph idx="1"/>
          </p:nvPr>
        </p:nvSpPr>
        <p:spPr>
          <a:xfrm>
            <a:off x="6917596" y="2372386"/>
            <a:ext cx="4475892" cy="3042547"/>
          </a:xfrm>
        </p:spPr>
        <p:txBody>
          <a:bodyPr>
            <a:normAutofit/>
          </a:bodyPr>
          <a:lstStyle/>
          <a:p>
            <a:r>
              <a:rPr lang="en-US" sz="1700" dirty="0">
                <a:solidFill>
                  <a:srgbClr val="FFFFFF"/>
                </a:solidFill>
              </a:rPr>
              <a:t>///</a:t>
            </a:r>
          </a:p>
        </p:txBody>
      </p:sp>
      <p:graphicFrame>
        <p:nvGraphicFramePr>
          <p:cNvPr id="7" name="TextBox 1">
            <a:extLst>
              <a:ext uri="{FF2B5EF4-FFF2-40B4-BE49-F238E27FC236}">
                <a16:creationId xmlns:a16="http://schemas.microsoft.com/office/drawing/2014/main" id="{9B8DD2E8-1FD5-1595-B9CB-8782F1F74E05}"/>
              </a:ext>
            </a:extLst>
          </p:cNvPr>
          <p:cNvGraphicFramePr/>
          <p:nvPr/>
        </p:nvGraphicFramePr>
        <p:xfrm>
          <a:off x="1455313" y="2202287"/>
          <a:ext cx="9259910" cy="3970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19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078B-BC73-8F80-0CD7-95949293C059}"/>
              </a:ext>
            </a:extLst>
          </p:cNvPr>
          <p:cNvSpPr>
            <a:spLocks noGrp="1"/>
          </p:cNvSpPr>
          <p:nvPr>
            <p:ph type="title"/>
          </p:nvPr>
        </p:nvSpPr>
        <p:spPr>
          <a:xfrm>
            <a:off x="8312677" y="964692"/>
            <a:ext cx="3066937" cy="1188720"/>
          </a:xfrm>
        </p:spPr>
        <p:txBody>
          <a:bodyPr>
            <a:normAutofit/>
          </a:bodyPr>
          <a:lstStyle/>
          <a:p>
            <a:r>
              <a:rPr lang="en-US" sz="2400"/>
              <a:t>DUTY TO ACCOMMODATE</a:t>
            </a:r>
          </a:p>
        </p:txBody>
      </p:sp>
      <p:sp>
        <p:nvSpPr>
          <p:cNvPr id="18" name="Rectangle 17">
            <a:extLst>
              <a:ext uri="{FF2B5EF4-FFF2-40B4-BE49-F238E27FC236}">
                <a16:creationId xmlns:a16="http://schemas.microsoft.com/office/drawing/2014/main" id="{A99FE660-E3DF-47E7-962D-66C6F6CE0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795"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8C29FEE-8E8F-43D5-AD23-EB4060B4D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8415"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902F6D7-7FAA-0F13-2EE7-92F8DAA5A29F}"/>
              </a:ext>
            </a:extLst>
          </p:cNvPr>
          <p:cNvPicPr>
            <a:picLocks noChangeAspect="1"/>
          </p:cNvPicPr>
          <p:nvPr/>
        </p:nvPicPr>
        <p:blipFill>
          <a:blip r:embed="rId2"/>
          <a:stretch>
            <a:fillRect/>
          </a:stretch>
        </p:blipFill>
        <p:spPr>
          <a:xfrm>
            <a:off x="1143979" y="1689393"/>
            <a:ext cx="6227064" cy="3487156"/>
          </a:xfrm>
          <a:prstGeom prst="rect">
            <a:avLst/>
          </a:prstGeom>
        </p:spPr>
      </p:pic>
      <p:sp>
        <p:nvSpPr>
          <p:cNvPr id="13" name="Content Placeholder 2">
            <a:extLst>
              <a:ext uri="{FF2B5EF4-FFF2-40B4-BE49-F238E27FC236}">
                <a16:creationId xmlns:a16="http://schemas.microsoft.com/office/drawing/2014/main" id="{2618EBA2-CBBA-0D15-A876-6BBE2E3C2E40}"/>
              </a:ext>
            </a:extLst>
          </p:cNvPr>
          <p:cNvSpPr>
            <a:spLocks noGrp="1"/>
          </p:cNvSpPr>
          <p:nvPr>
            <p:ph idx="1"/>
          </p:nvPr>
        </p:nvSpPr>
        <p:spPr>
          <a:xfrm>
            <a:off x="8311249" y="2638044"/>
            <a:ext cx="3063765" cy="3263206"/>
          </a:xfrm>
        </p:spPr>
        <p:txBody>
          <a:bodyPr>
            <a:normAutofit/>
          </a:bodyPr>
          <a:lstStyle/>
          <a:p>
            <a:r>
              <a:rPr lang="en-CA">
                <a:latin typeface="Libre Franklin" pitchFamily="2" charset="77"/>
              </a:rPr>
              <a:t>Undue Hardship</a:t>
            </a:r>
          </a:p>
          <a:p>
            <a:r>
              <a:rPr lang="en-CA" b="0" i="0">
                <a:effectLst/>
                <a:latin typeface="Libre Franklin" pitchFamily="2" charset="77"/>
              </a:rPr>
              <a:t>E.g. costs, impact on business efficiency, safety concerns</a:t>
            </a:r>
          </a:p>
          <a:p>
            <a:r>
              <a:rPr lang="en-CA" b="0" i="0">
                <a:effectLst/>
                <a:latin typeface="Libre Franklin" pitchFamily="2" charset="77"/>
              </a:rPr>
              <a:t>Resources dominant</a:t>
            </a:r>
          </a:p>
        </p:txBody>
      </p:sp>
    </p:spTree>
    <p:extLst>
      <p:ext uri="{BB962C8B-B14F-4D97-AF65-F5344CB8AC3E}">
        <p14:creationId xmlns:p14="http://schemas.microsoft.com/office/powerpoint/2010/main" val="124398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D88C-81EE-4421-0F73-7BFA636B243B}"/>
              </a:ext>
            </a:extLst>
          </p:cNvPr>
          <p:cNvSpPr>
            <a:spLocks noGrp="1"/>
          </p:cNvSpPr>
          <p:nvPr>
            <p:ph type="title"/>
          </p:nvPr>
        </p:nvSpPr>
        <p:spPr>
          <a:xfrm>
            <a:off x="2231136" y="964692"/>
            <a:ext cx="7729728" cy="1188720"/>
          </a:xfrm>
        </p:spPr>
        <p:txBody>
          <a:bodyPr>
            <a:normAutofit/>
          </a:bodyPr>
          <a:lstStyle/>
          <a:p>
            <a:r>
              <a:rPr lang="en-US" dirty="0"/>
              <a:t>Occupational health and safety</a:t>
            </a:r>
          </a:p>
        </p:txBody>
      </p:sp>
      <p:graphicFrame>
        <p:nvGraphicFramePr>
          <p:cNvPr id="14" name="Content Placeholder 2">
            <a:extLst>
              <a:ext uri="{FF2B5EF4-FFF2-40B4-BE49-F238E27FC236}">
                <a16:creationId xmlns:a16="http://schemas.microsoft.com/office/drawing/2014/main" id="{4ADBA91C-5F14-9F60-2936-5E24C5364B0E}"/>
              </a:ext>
            </a:extLst>
          </p:cNvPr>
          <p:cNvGraphicFramePr>
            <a:graphicFrameLocks noGrp="1"/>
          </p:cNvGraphicFramePr>
          <p:nvPr>
            <p:ph idx="1"/>
            <p:extLst>
              <p:ext uri="{D42A27DB-BD31-4B8C-83A1-F6EECF244321}">
                <p14:modId xmlns:p14="http://schemas.microsoft.com/office/powerpoint/2010/main" val="1007765566"/>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201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CD20A6-5B8D-358C-A9E8-7874631DE9AE}"/>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sz="2600" b="1">
                <a:solidFill>
                  <a:schemeClr val="bg1"/>
                </a:solidFill>
              </a:rPr>
              <a:t>Domestic violence laws</a:t>
            </a:r>
          </a:p>
        </p:txBody>
      </p:sp>
      <p:graphicFrame>
        <p:nvGraphicFramePr>
          <p:cNvPr id="14" name="Content Placeholder 2">
            <a:extLst>
              <a:ext uri="{FF2B5EF4-FFF2-40B4-BE49-F238E27FC236}">
                <a16:creationId xmlns:a16="http://schemas.microsoft.com/office/drawing/2014/main" id="{704078D4-EA77-01CF-925C-007E336341CF}"/>
              </a:ext>
            </a:extLst>
          </p:cNvPr>
          <p:cNvGraphicFramePr>
            <a:graphicFrameLocks noGrp="1"/>
          </p:cNvGraphicFramePr>
          <p:nvPr>
            <p:ph idx="1"/>
            <p:extLst>
              <p:ext uri="{D42A27DB-BD31-4B8C-83A1-F6EECF244321}">
                <p14:modId xmlns:p14="http://schemas.microsoft.com/office/powerpoint/2010/main" val="1442980523"/>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86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19008-B465-9F8A-F98F-5828D1E194DB}"/>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a:solidFill>
                  <a:schemeClr val="bg1"/>
                </a:solidFill>
              </a:rPr>
              <a:t>WRAPPING UP</a:t>
            </a:r>
          </a:p>
        </p:txBody>
      </p:sp>
      <p:graphicFrame>
        <p:nvGraphicFramePr>
          <p:cNvPr id="5" name="Content Placeholder 2">
            <a:extLst>
              <a:ext uri="{FF2B5EF4-FFF2-40B4-BE49-F238E27FC236}">
                <a16:creationId xmlns:a16="http://schemas.microsoft.com/office/drawing/2014/main" id="{8862400F-213C-0A84-7ED5-BCEEE7B8CB8A}"/>
              </a:ext>
            </a:extLst>
          </p:cNvPr>
          <p:cNvGraphicFramePr>
            <a:graphicFrameLocks noGrp="1"/>
          </p:cNvGraphicFramePr>
          <p:nvPr>
            <p:ph idx="1"/>
            <p:extLst>
              <p:ext uri="{D42A27DB-BD31-4B8C-83A1-F6EECF244321}">
                <p14:modId xmlns:p14="http://schemas.microsoft.com/office/powerpoint/2010/main" val="692757233"/>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138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C54542-9F6A-0D43-BA9B-B996D5E54028}"/>
              </a:ext>
            </a:extLst>
          </p:cNvPr>
          <p:cNvSpPr/>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pPr algn="ctr" defTabSz="914400">
              <a:lnSpc>
                <a:spcPct val="90000"/>
              </a:lnSpc>
              <a:spcBef>
                <a:spcPct val="0"/>
              </a:spcBef>
              <a:spcAft>
                <a:spcPts val="600"/>
              </a:spcAft>
            </a:pPr>
            <a:r>
              <a:rPr lang="en-US" sz="3000" b="1" kern="1200" cap="all" spc="200" baseline="0" dirty="0">
                <a:solidFill>
                  <a:srgbClr val="FFFFFF"/>
                </a:solidFill>
                <a:latin typeface="+mj-lt"/>
                <a:ea typeface="+mj-ea"/>
                <a:cs typeface="+mj-cs"/>
              </a:rPr>
              <a:t>Thank you!</a:t>
            </a:r>
            <a:endParaRPr lang="en-US" sz="3000" kern="1200" cap="all" spc="200" baseline="0" dirty="0">
              <a:solidFill>
                <a:srgbClr val="FFFFFF"/>
              </a:solidFill>
              <a:latin typeface="+mj-lt"/>
              <a:ea typeface="+mj-ea"/>
              <a:cs typeface="+mj-cs"/>
            </a:endParaRPr>
          </a:p>
        </p:txBody>
      </p:sp>
      <p:sp>
        <p:nvSpPr>
          <p:cNvPr id="3" name="Content Placeholder 2"/>
          <p:cNvSpPr>
            <a:spLocks noGrp="1"/>
          </p:cNvSpPr>
          <p:nvPr>
            <p:ph idx="1"/>
          </p:nvPr>
        </p:nvSpPr>
        <p:spPr>
          <a:xfrm>
            <a:off x="6262289" y="628259"/>
            <a:ext cx="5320696" cy="4053840"/>
          </a:xfrm>
        </p:spPr>
        <p:txBody>
          <a:bodyPr vert="horz" lIns="91440" tIns="45720" rIns="91440" bIns="45720" rtlCol="0" anchor="ctr">
            <a:normAutofit/>
          </a:bodyPr>
          <a:lstStyle/>
          <a:p>
            <a:pPr marL="0" indent="0">
              <a:buNone/>
            </a:pPr>
            <a:r>
              <a:rPr lang="en-CA" sz="2400" b="1" dirty="0">
                <a:solidFill>
                  <a:srgbClr val="002060"/>
                </a:solidFill>
              </a:rPr>
              <a:t>Tara Vasdani</a:t>
            </a:r>
            <a:br>
              <a:rPr lang="en-CA" sz="2400" dirty="0">
                <a:solidFill>
                  <a:srgbClr val="002060"/>
                </a:solidFill>
              </a:rPr>
            </a:br>
            <a:r>
              <a:rPr lang="en-CA" sz="2400" dirty="0">
                <a:solidFill>
                  <a:srgbClr val="002060"/>
                </a:solidFill>
              </a:rPr>
              <a:t>Principal Lawyer at Remote Law Canada</a:t>
            </a:r>
            <a:br>
              <a:rPr lang="en-CA" sz="2400" dirty="0"/>
            </a:br>
            <a:r>
              <a:rPr lang="en-CA" sz="2400" dirty="0">
                <a:hlinkClick r:id="rId2"/>
              </a:rPr>
              <a:t>www.RemoteLawCanada.com</a:t>
            </a:r>
            <a:endParaRPr lang="en-CA" sz="2400" dirty="0"/>
          </a:p>
          <a:p>
            <a:pPr marL="0" indent="0">
              <a:buNone/>
            </a:pPr>
            <a:endParaRPr lang="en-CA" sz="2400" dirty="0"/>
          </a:p>
          <a:p>
            <a:pPr marL="0" indent="0">
              <a:buNone/>
            </a:pPr>
            <a:r>
              <a:rPr lang="en-CA" sz="2400" dirty="0">
                <a:solidFill>
                  <a:srgbClr val="002060"/>
                </a:solidFill>
              </a:rPr>
              <a:t>Direct T: 416-569-3919</a:t>
            </a:r>
          </a:p>
          <a:p>
            <a:pPr marL="0" indent="0">
              <a:buNone/>
            </a:pPr>
            <a:r>
              <a:rPr lang="en-CA" sz="2400" dirty="0">
                <a:solidFill>
                  <a:srgbClr val="002060"/>
                </a:solidFill>
              </a:rPr>
              <a:t>Email: </a:t>
            </a:r>
            <a:r>
              <a:rPr lang="en-CA" sz="2400" dirty="0" err="1">
                <a:solidFill>
                  <a:srgbClr val="002060"/>
                </a:solidFill>
              </a:rPr>
              <a:t>tara@remotelawcanada.com</a:t>
            </a:r>
            <a:endParaRPr lang="en-CA" sz="2400" dirty="0">
              <a:solidFill>
                <a:srgbClr val="002060"/>
              </a:solidFill>
            </a:endParaRPr>
          </a:p>
          <a:p>
            <a:pPr marL="0" indent="0">
              <a:buNone/>
            </a:pPr>
            <a:br>
              <a:rPr lang="en-CA" sz="2400" i="1" dirty="0"/>
            </a:br>
            <a:r>
              <a:rPr lang="en-CA" sz="2400" b="1" dirty="0">
                <a:hlinkClick r:id="rId3"/>
              </a:rPr>
              <a:t>LinkedIn</a:t>
            </a:r>
            <a:r>
              <a:rPr lang="en-CA" sz="2400" b="1" dirty="0"/>
              <a:t> | </a:t>
            </a:r>
            <a:r>
              <a:rPr lang="en-CA" sz="2400" b="1" dirty="0">
                <a:hlinkClick r:id="rId4"/>
              </a:rPr>
              <a:t>Twitter</a:t>
            </a:r>
            <a:r>
              <a:rPr lang="en-CA" sz="2400" b="1" dirty="0"/>
              <a:t> | </a:t>
            </a:r>
            <a:r>
              <a:rPr lang="en-CA" sz="2400" b="1" dirty="0">
                <a:hlinkClick r:id="rId5"/>
              </a:rPr>
              <a:t>Forbes</a:t>
            </a:r>
            <a:r>
              <a:rPr lang="en-CA" sz="2400" b="1" dirty="0"/>
              <a:t> </a:t>
            </a:r>
            <a:endParaRPr lang="en-US" sz="2400" dirty="0"/>
          </a:p>
        </p:txBody>
      </p:sp>
      <p:pic>
        <p:nvPicPr>
          <p:cNvPr id="2056" name="Picture 8">
            <a:extLst>
              <a:ext uri="{FF2B5EF4-FFF2-40B4-BE49-F238E27FC236}">
                <a16:creationId xmlns:a16="http://schemas.microsoft.com/office/drawing/2014/main" id="{64093FD4-0FDD-8B48-80F1-C1E6C25D36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7039" y="5023336"/>
            <a:ext cx="1219200" cy="1117601"/>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a:extLst>
              <a:ext uri="{FF2B5EF4-FFF2-40B4-BE49-F238E27FC236}">
                <a16:creationId xmlns:a16="http://schemas.microsoft.com/office/drawing/2014/main" id="{EC869824-EAE6-7143-B285-7963EA43F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2289" y="5023336"/>
            <a:ext cx="1219200" cy="4826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2B939095-D6BE-B24A-9DC5-4B778D730F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5639" y="5023336"/>
            <a:ext cx="1219200" cy="673101"/>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a:extLst>
              <a:ext uri="{FF2B5EF4-FFF2-40B4-BE49-F238E27FC236}">
                <a16:creationId xmlns:a16="http://schemas.microsoft.com/office/drawing/2014/main" id="{F3795588-49B1-1F42-8149-101D2D2EB0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21377" y="5023336"/>
            <a:ext cx="965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A5880E2B-E10E-6146-AEC5-A43B6EDBEE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21527" y="5023336"/>
            <a:ext cx="1219200" cy="90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0505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CA398B-8CB4-4C0C-89C6-A8AB6F78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04672" y="713233"/>
            <a:ext cx="4475892" cy="1188720"/>
          </a:xfrm>
          <a:solidFill>
            <a:srgbClr val="FFFFFF"/>
          </a:solidFill>
          <a:ln>
            <a:solidFill>
              <a:srgbClr val="404040"/>
            </a:solidFill>
          </a:ln>
        </p:spPr>
        <p:txBody>
          <a:bodyPr>
            <a:normAutofit/>
          </a:bodyPr>
          <a:lstStyle/>
          <a:p>
            <a:r>
              <a:rPr lang="en-US" sz="2400" b="1" dirty="0">
                <a:latin typeface="Copperplate Gothic Bold" panose="020E0705020206020404" pitchFamily="34" charset="77"/>
              </a:rPr>
              <a:t>What is employment law?</a:t>
            </a:r>
          </a:p>
        </p:txBody>
      </p:sp>
      <p:sp>
        <p:nvSpPr>
          <p:cNvPr id="8" name="Content Placeholder 2"/>
          <p:cNvSpPr>
            <a:spLocks noGrp="1"/>
          </p:cNvSpPr>
          <p:nvPr>
            <p:ph idx="1"/>
          </p:nvPr>
        </p:nvSpPr>
        <p:spPr>
          <a:xfrm>
            <a:off x="793891" y="2522264"/>
            <a:ext cx="4475892" cy="3042547"/>
          </a:xfrm>
        </p:spPr>
        <p:txBody>
          <a:bodyPr>
            <a:noAutofit/>
          </a:bodyPr>
          <a:lstStyle/>
          <a:p>
            <a:pPr>
              <a:lnSpc>
                <a:spcPct val="90000"/>
              </a:lnSpc>
            </a:pPr>
            <a:r>
              <a:rPr lang="en-US" sz="2400" i="1" dirty="0">
                <a:solidFill>
                  <a:srgbClr val="FFFFFF"/>
                </a:solidFill>
                <a:latin typeface="Arial" panose="020B0604020202020204" pitchFamily="34" charset="0"/>
                <a:cs typeface="Arial" panose="020B0604020202020204" pitchFamily="34" charset="0"/>
              </a:rPr>
              <a:t>Employment Standards Act, 2000</a:t>
            </a:r>
          </a:p>
          <a:p>
            <a:pPr>
              <a:lnSpc>
                <a:spcPct val="90000"/>
              </a:lnSpc>
            </a:pPr>
            <a:r>
              <a:rPr lang="en-US" sz="2400" dirty="0">
                <a:solidFill>
                  <a:srgbClr val="FFFFFF"/>
                </a:solidFill>
                <a:latin typeface="Arial" panose="020B0604020202020204" pitchFamily="34" charset="0"/>
                <a:cs typeface="Arial" panose="020B0604020202020204" pitchFamily="34" charset="0"/>
              </a:rPr>
              <a:t>Ontario’s </a:t>
            </a:r>
            <a:r>
              <a:rPr lang="en-US" sz="2400" i="1" dirty="0">
                <a:solidFill>
                  <a:srgbClr val="FFFFFF"/>
                </a:solidFill>
                <a:latin typeface="Arial" panose="020B0604020202020204" pitchFamily="34" charset="0"/>
                <a:cs typeface="Arial" panose="020B0604020202020204" pitchFamily="34" charset="0"/>
              </a:rPr>
              <a:t>Human Rights Code</a:t>
            </a:r>
          </a:p>
          <a:p>
            <a:pPr>
              <a:lnSpc>
                <a:spcPct val="90000"/>
              </a:lnSpc>
            </a:pPr>
            <a:r>
              <a:rPr lang="en-US" sz="2400" i="1" dirty="0">
                <a:solidFill>
                  <a:srgbClr val="FFFFFF"/>
                </a:solidFill>
                <a:latin typeface="Arial" panose="020B0604020202020204" pitchFamily="34" charset="0"/>
                <a:cs typeface="Arial" panose="020B0604020202020204" pitchFamily="34" charset="0"/>
              </a:rPr>
              <a:t>Occupational Health and Safety Act</a:t>
            </a:r>
          </a:p>
          <a:p>
            <a:pPr>
              <a:lnSpc>
                <a:spcPct val="90000"/>
              </a:lnSpc>
            </a:pPr>
            <a:r>
              <a:rPr lang="en-US" sz="2400" dirty="0">
                <a:solidFill>
                  <a:srgbClr val="FFFFFF"/>
                </a:solidFill>
                <a:latin typeface="Arial" panose="020B0604020202020204" pitchFamily="34" charset="0"/>
                <a:cs typeface="Arial" panose="020B0604020202020204" pitchFamily="34" charset="0"/>
              </a:rPr>
              <a:t>Common Law </a:t>
            </a:r>
          </a:p>
          <a:p>
            <a:pPr>
              <a:lnSpc>
                <a:spcPct val="90000"/>
              </a:lnSpc>
            </a:pPr>
            <a:r>
              <a:rPr lang="en-US" sz="2400" dirty="0">
                <a:solidFill>
                  <a:srgbClr val="FFFFFF"/>
                </a:solidFill>
                <a:latin typeface="Arial" panose="020B0604020202020204" pitchFamily="34" charset="0"/>
                <a:cs typeface="Arial" panose="020B0604020202020204" pitchFamily="34" charset="0"/>
              </a:rPr>
              <a:t>Legislation &amp; Regulations</a:t>
            </a:r>
          </a:p>
        </p:txBody>
      </p:sp>
      <p:sp>
        <p:nvSpPr>
          <p:cNvPr id="15" name="Rectangle 14">
            <a:extLst>
              <a:ext uri="{FF2B5EF4-FFF2-40B4-BE49-F238E27FC236}">
                <a16:creationId xmlns:a16="http://schemas.microsoft.com/office/drawing/2014/main" id="{9E8345C6-0280-4226-BD83-7333BA6C3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9823778-D290-4538-B146-1F73C3755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71DDFA6E-E558-794E-905B-3C97267CF34A}"/>
              </a:ext>
            </a:extLst>
          </p:cNvPr>
          <p:cNvPicPr>
            <a:picLocks noChangeAspect="1"/>
          </p:cNvPicPr>
          <p:nvPr/>
        </p:nvPicPr>
        <p:blipFill rotWithShape="1">
          <a:blip r:embed="rId2"/>
          <a:srcRect l="4546" r="5259" b="-3"/>
          <a:stretch/>
        </p:blipFill>
        <p:spPr>
          <a:xfrm>
            <a:off x="7208520" y="1126397"/>
            <a:ext cx="3867912" cy="4288536"/>
          </a:xfrm>
          <a:prstGeom prst="rect">
            <a:avLst/>
          </a:prstGeom>
          <a:ln w="31750">
            <a:noFill/>
          </a:ln>
        </p:spPr>
      </p:pic>
      <p:sp>
        <p:nvSpPr>
          <p:cNvPr id="3" name="TextBox 2">
            <a:extLst>
              <a:ext uri="{FF2B5EF4-FFF2-40B4-BE49-F238E27FC236}">
                <a16:creationId xmlns:a16="http://schemas.microsoft.com/office/drawing/2014/main" id="{3B8AE7A2-DE51-DC4F-9D34-07F21DDB5417}"/>
              </a:ext>
            </a:extLst>
          </p:cNvPr>
          <p:cNvSpPr txBox="1"/>
          <p:nvPr/>
        </p:nvSpPr>
        <p:spPr>
          <a:xfrm>
            <a:off x="-2054578" y="16933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2935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2F38BC-D98D-4D85-8CF7-BA70EEDED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81A2DD-6BEE-8DF6-957D-7D6EA22823FE}"/>
              </a:ext>
            </a:extLst>
          </p:cNvPr>
          <p:cNvSpPr>
            <a:spLocks noGrp="1"/>
          </p:cNvSpPr>
          <p:nvPr>
            <p:ph type="title"/>
          </p:nvPr>
        </p:nvSpPr>
        <p:spPr>
          <a:xfrm>
            <a:off x="804673" y="802767"/>
            <a:ext cx="5925310" cy="1645920"/>
          </a:xfrm>
        </p:spPr>
        <p:txBody>
          <a:bodyPr vert="horz" lIns="274320" tIns="182880" rIns="274320" bIns="182880" rtlCol="0" anchor="ctr" anchorCtr="1">
            <a:normAutofit/>
          </a:bodyPr>
          <a:lstStyle/>
          <a:p>
            <a:r>
              <a:rPr lang="en-US" sz="3800" dirty="0"/>
              <a:t>Employment standards act</a:t>
            </a:r>
          </a:p>
        </p:txBody>
      </p:sp>
      <p:sp>
        <p:nvSpPr>
          <p:cNvPr id="12" name="Rectangle 11">
            <a:extLst>
              <a:ext uri="{FF2B5EF4-FFF2-40B4-BE49-F238E27FC236}">
                <a16:creationId xmlns:a16="http://schemas.microsoft.com/office/drawing/2014/main" id="{B501A2F0-90BE-4D86-9A8A-4390413F7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0F5EB4E-25CD-44CC-AF95-30C92534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cales of Justice">
            <a:extLst>
              <a:ext uri="{FF2B5EF4-FFF2-40B4-BE49-F238E27FC236}">
                <a16:creationId xmlns:a16="http://schemas.microsoft.com/office/drawing/2014/main" id="{AD358453-F4C7-E03A-7DB7-D3D10A2BF2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811" y="1749171"/>
            <a:ext cx="3044952" cy="3044952"/>
          </a:xfrm>
          <a:prstGeom prst="rect">
            <a:avLst/>
          </a:prstGeom>
        </p:spPr>
      </p:pic>
      <p:sp>
        <p:nvSpPr>
          <p:cNvPr id="5" name="TextBox 4">
            <a:extLst>
              <a:ext uri="{FF2B5EF4-FFF2-40B4-BE49-F238E27FC236}">
                <a16:creationId xmlns:a16="http://schemas.microsoft.com/office/drawing/2014/main" id="{6A20A726-E403-8916-1876-1D59EB856CE6}"/>
              </a:ext>
            </a:extLst>
          </p:cNvPr>
          <p:cNvSpPr txBox="1"/>
          <p:nvPr/>
        </p:nvSpPr>
        <p:spPr>
          <a:xfrm>
            <a:off x="804673" y="2754630"/>
            <a:ext cx="6190487" cy="32778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solidFill>
                  <a:srgbClr val="002060"/>
                </a:solidFill>
              </a:rPr>
              <a:t>Wages: must be recurring, fair, minimum, recorded</a:t>
            </a:r>
          </a:p>
          <a:p>
            <a:pPr marL="285750" indent="-285750">
              <a:lnSpc>
                <a:spcPct val="150000"/>
              </a:lnSpc>
              <a:buFont typeface="Arial" panose="020B0604020202020204" pitchFamily="34" charset="0"/>
              <a:buChar char="•"/>
            </a:pPr>
            <a:r>
              <a:rPr lang="en-US" sz="1800" dirty="0">
                <a:solidFill>
                  <a:srgbClr val="002060"/>
                </a:solidFill>
              </a:rPr>
              <a:t>Overtime Pay</a:t>
            </a:r>
          </a:p>
          <a:p>
            <a:pPr marL="285750" indent="-285750">
              <a:lnSpc>
                <a:spcPct val="150000"/>
              </a:lnSpc>
              <a:buFont typeface="Arial" panose="020B0604020202020204" pitchFamily="34" charset="0"/>
              <a:buChar char="•"/>
            </a:pPr>
            <a:r>
              <a:rPr lang="en-US" sz="1800" dirty="0">
                <a:solidFill>
                  <a:srgbClr val="002060"/>
                </a:solidFill>
              </a:rPr>
              <a:t>Vacation Pay</a:t>
            </a:r>
          </a:p>
          <a:p>
            <a:pPr marL="285750" indent="-285750">
              <a:lnSpc>
                <a:spcPct val="150000"/>
              </a:lnSpc>
              <a:buFont typeface="Arial" panose="020B0604020202020204" pitchFamily="34" charset="0"/>
              <a:buChar char="•"/>
            </a:pPr>
            <a:r>
              <a:rPr lang="en-US" sz="1800" dirty="0">
                <a:solidFill>
                  <a:srgbClr val="002060"/>
                </a:solidFill>
              </a:rPr>
              <a:t>Pregnancy: 17 weeks pre-partum, 17 weeks post-partum</a:t>
            </a:r>
          </a:p>
          <a:p>
            <a:pPr marL="285750" indent="-285750">
              <a:lnSpc>
                <a:spcPct val="150000"/>
              </a:lnSpc>
              <a:buFont typeface="Arial" panose="020B0604020202020204" pitchFamily="34" charset="0"/>
              <a:buChar char="•"/>
            </a:pPr>
            <a:r>
              <a:rPr lang="en-US" dirty="0">
                <a:solidFill>
                  <a:srgbClr val="002060"/>
                </a:solidFill>
              </a:rPr>
              <a:t>Parental:</a:t>
            </a:r>
            <a:r>
              <a:rPr lang="en-US" sz="1800" dirty="0">
                <a:solidFill>
                  <a:srgbClr val="002060"/>
                </a:solidFill>
              </a:rPr>
              <a:t> 35 weeks</a:t>
            </a:r>
          </a:p>
          <a:p>
            <a:pPr marL="285750" indent="-285750">
              <a:lnSpc>
                <a:spcPct val="150000"/>
              </a:lnSpc>
              <a:buFont typeface="Arial" panose="020B0604020202020204" pitchFamily="34" charset="0"/>
              <a:buChar char="•"/>
            </a:pPr>
            <a:r>
              <a:rPr lang="en-US" sz="1800" dirty="0">
                <a:solidFill>
                  <a:srgbClr val="002060"/>
                </a:solidFill>
              </a:rPr>
              <a:t>Emergency Medical Leave: 3 days paid – inclusive of domestic violence / sexual harassment </a:t>
            </a:r>
          </a:p>
          <a:p>
            <a:endParaRPr lang="en-US" dirty="0"/>
          </a:p>
        </p:txBody>
      </p:sp>
    </p:spTree>
    <p:extLst>
      <p:ext uri="{BB962C8B-B14F-4D97-AF65-F5344CB8AC3E}">
        <p14:creationId xmlns:p14="http://schemas.microsoft.com/office/powerpoint/2010/main" val="164840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0AF8-FD2B-DCD3-4D5C-FCC23AE57E2C}"/>
              </a:ext>
            </a:extLst>
          </p:cNvPr>
          <p:cNvSpPr>
            <a:spLocks noGrp="1"/>
          </p:cNvSpPr>
          <p:nvPr>
            <p:ph type="title"/>
          </p:nvPr>
        </p:nvSpPr>
        <p:spPr>
          <a:xfrm>
            <a:off x="6879787" y="964692"/>
            <a:ext cx="4476806" cy="1188720"/>
          </a:xfrm>
        </p:spPr>
        <p:txBody>
          <a:bodyPr>
            <a:normAutofit/>
          </a:bodyPr>
          <a:lstStyle/>
          <a:p>
            <a:r>
              <a:rPr lang="en-US"/>
              <a:t>EMPLOYMENT STANDARDS ACT</a:t>
            </a:r>
            <a:endParaRPr lang="en-US" dirty="0"/>
          </a:p>
        </p:txBody>
      </p:sp>
      <p:sp>
        <p:nvSpPr>
          <p:cNvPr id="18" name="Rectangle 17">
            <a:extLst>
              <a:ext uri="{FF2B5EF4-FFF2-40B4-BE49-F238E27FC236}">
                <a16:creationId xmlns:a16="http://schemas.microsoft.com/office/drawing/2014/main" id="{DE6656AB-B8B3-4895-AD32-B928A43C4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760"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88BDAE2-5EE0-4B2F-9C9B-7E86A0B4C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1853"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xt&#10;&#10;Description automatically generated">
            <a:extLst>
              <a:ext uri="{FF2B5EF4-FFF2-40B4-BE49-F238E27FC236}">
                <a16:creationId xmlns:a16="http://schemas.microsoft.com/office/drawing/2014/main" id="{9B28BECD-9ECD-8896-7E76-141E0D3552C2}"/>
              </a:ext>
            </a:extLst>
          </p:cNvPr>
          <p:cNvPicPr>
            <a:picLocks noChangeAspect="1"/>
          </p:cNvPicPr>
          <p:nvPr/>
        </p:nvPicPr>
        <p:blipFill>
          <a:blip r:embed="rId2"/>
          <a:stretch>
            <a:fillRect/>
          </a:stretch>
        </p:blipFill>
        <p:spPr>
          <a:xfrm>
            <a:off x="1153944" y="2362304"/>
            <a:ext cx="4782312" cy="2141334"/>
          </a:xfrm>
          <a:prstGeom prst="rect">
            <a:avLst/>
          </a:prstGeom>
        </p:spPr>
      </p:pic>
      <p:sp>
        <p:nvSpPr>
          <p:cNvPr id="13" name="Content Placeholder 2">
            <a:extLst>
              <a:ext uri="{FF2B5EF4-FFF2-40B4-BE49-F238E27FC236}">
                <a16:creationId xmlns:a16="http://schemas.microsoft.com/office/drawing/2014/main" id="{655BCD4D-D4C9-EB8D-2398-909DD64D6A2F}"/>
              </a:ext>
            </a:extLst>
          </p:cNvPr>
          <p:cNvSpPr>
            <a:spLocks noGrp="1"/>
          </p:cNvSpPr>
          <p:nvPr>
            <p:ph idx="1"/>
          </p:nvPr>
        </p:nvSpPr>
        <p:spPr>
          <a:xfrm>
            <a:off x="6878359" y="2638044"/>
            <a:ext cx="4492932" cy="3263206"/>
          </a:xfrm>
        </p:spPr>
        <p:txBody>
          <a:bodyPr>
            <a:normAutofit/>
          </a:bodyPr>
          <a:lstStyle/>
          <a:p>
            <a:r>
              <a:rPr lang="en-US" dirty="0"/>
              <a:t>Stress/Medical Leave without Pay</a:t>
            </a:r>
          </a:p>
          <a:p>
            <a:r>
              <a:rPr lang="en-US" dirty="0"/>
              <a:t>Termination Notice: 1 week per year of service up to a maximum of 8 weeks</a:t>
            </a:r>
          </a:p>
          <a:p>
            <a:r>
              <a:rPr lang="en-US" dirty="0"/>
              <a:t>Severance: 1 week per year of service up to a maximum of 16 weeks</a:t>
            </a:r>
          </a:p>
          <a:p>
            <a:r>
              <a:rPr lang="en-US" dirty="0"/>
              <a:t>Common Law: 1 month per year of service</a:t>
            </a:r>
          </a:p>
          <a:p>
            <a:endParaRPr lang="en-US" dirty="0"/>
          </a:p>
          <a:p>
            <a:endParaRPr lang="en-US" dirty="0"/>
          </a:p>
        </p:txBody>
      </p:sp>
    </p:spTree>
    <p:extLst>
      <p:ext uri="{BB962C8B-B14F-4D97-AF65-F5344CB8AC3E}">
        <p14:creationId xmlns:p14="http://schemas.microsoft.com/office/powerpoint/2010/main" val="39279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1000" fill="hold"/>
                                        <p:tgtEl>
                                          <p:spTgt spid="1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1000" fill="hold"/>
                                        <p:tgtEl>
                                          <p:spTgt spid="1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1000" fill="hold"/>
                                        <p:tgtEl>
                                          <p:spTgt spid="1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EAFAA4-859B-42B4-AC85-F32CFE695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085"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23757" y="806357"/>
            <a:ext cx="4475892" cy="1188720"/>
          </a:xfrm>
          <a:solidFill>
            <a:srgbClr val="FFFFFF"/>
          </a:solidFill>
          <a:ln>
            <a:solidFill>
              <a:srgbClr val="404040"/>
            </a:solidFill>
          </a:ln>
        </p:spPr>
        <p:txBody>
          <a:bodyPr>
            <a:normAutofit/>
          </a:bodyPr>
          <a:lstStyle/>
          <a:p>
            <a:r>
              <a:rPr lang="en-US" b="1" dirty="0"/>
              <a:t>Human rights code</a:t>
            </a:r>
          </a:p>
        </p:txBody>
      </p:sp>
      <p:sp>
        <p:nvSpPr>
          <p:cNvPr id="12" name="Rectangle 11">
            <a:extLst>
              <a:ext uri="{FF2B5EF4-FFF2-40B4-BE49-F238E27FC236}">
                <a16:creationId xmlns:a16="http://schemas.microsoft.com/office/drawing/2014/main" id="{B3855DB9-46C3-47FA-992C-FC2BE58A7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66"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2B401D5-BF67-49A4-8617-0C6BD886C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777"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AA14D27-8DE5-D840-886E-9F1F6342F401}"/>
              </a:ext>
            </a:extLst>
          </p:cNvPr>
          <p:cNvPicPr>
            <a:picLocks noChangeAspect="1"/>
          </p:cNvPicPr>
          <p:nvPr/>
        </p:nvPicPr>
        <p:blipFill rotWithShape="1">
          <a:blip r:embed="rId2"/>
          <a:srcRect l="4546" r="5259" b="-3"/>
          <a:stretch/>
        </p:blipFill>
        <p:spPr>
          <a:xfrm>
            <a:off x="1132454" y="1126397"/>
            <a:ext cx="3867912" cy="4288536"/>
          </a:xfrm>
          <a:prstGeom prst="rect">
            <a:avLst/>
          </a:prstGeom>
        </p:spPr>
      </p:pic>
      <p:sp>
        <p:nvSpPr>
          <p:cNvPr id="3" name="Content Placeholder 2"/>
          <p:cNvSpPr>
            <a:spLocks noGrp="1"/>
          </p:cNvSpPr>
          <p:nvPr>
            <p:ph idx="1"/>
          </p:nvPr>
        </p:nvSpPr>
        <p:spPr>
          <a:xfrm>
            <a:off x="6923757" y="2292438"/>
            <a:ext cx="4475892" cy="3966693"/>
          </a:xfrm>
        </p:spPr>
        <p:txBody>
          <a:bodyPr>
            <a:normAutofit lnSpcReduction="10000"/>
          </a:bodyPr>
          <a:lstStyle/>
          <a:p>
            <a:pPr>
              <a:lnSpc>
                <a:spcPct val="90000"/>
              </a:lnSpc>
            </a:pPr>
            <a:r>
              <a:rPr lang="en-US" b="1" dirty="0">
                <a:solidFill>
                  <a:srgbClr val="FFFFFF"/>
                </a:solidFill>
              </a:rPr>
              <a:t>Discrimination based on:</a:t>
            </a:r>
          </a:p>
          <a:p>
            <a:pPr lvl="1">
              <a:lnSpc>
                <a:spcPct val="90000"/>
              </a:lnSpc>
            </a:pPr>
            <a:r>
              <a:rPr lang="en-US" sz="1800" dirty="0">
                <a:solidFill>
                  <a:srgbClr val="FFFFFF"/>
                </a:solidFill>
              </a:rPr>
              <a:t>A) Gender</a:t>
            </a:r>
          </a:p>
          <a:p>
            <a:pPr lvl="1">
              <a:lnSpc>
                <a:spcPct val="90000"/>
              </a:lnSpc>
            </a:pPr>
            <a:r>
              <a:rPr lang="en-US" sz="1800" dirty="0">
                <a:solidFill>
                  <a:srgbClr val="FFFFFF"/>
                </a:solidFill>
              </a:rPr>
              <a:t>B) Sex</a:t>
            </a:r>
          </a:p>
          <a:p>
            <a:pPr lvl="1">
              <a:lnSpc>
                <a:spcPct val="90000"/>
              </a:lnSpc>
            </a:pPr>
            <a:r>
              <a:rPr lang="en-US" sz="1800" dirty="0">
                <a:solidFill>
                  <a:srgbClr val="FFFFFF"/>
                </a:solidFill>
              </a:rPr>
              <a:t>C) Age</a:t>
            </a:r>
          </a:p>
          <a:p>
            <a:pPr lvl="1">
              <a:lnSpc>
                <a:spcPct val="90000"/>
              </a:lnSpc>
            </a:pPr>
            <a:r>
              <a:rPr lang="en-US" sz="1800" dirty="0">
                <a:solidFill>
                  <a:srgbClr val="FFFFFF"/>
                </a:solidFill>
              </a:rPr>
              <a:t>D) Race</a:t>
            </a:r>
          </a:p>
          <a:p>
            <a:pPr lvl="1">
              <a:lnSpc>
                <a:spcPct val="90000"/>
              </a:lnSpc>
            </a:pPr>
            <a:r>
              <a:rPr lang="en-US" sz="1800" dirty="0">
                <a:solidFill>
                  <a:srgbClr val="FFFFFF"/>
                </a:solidFill>
              </a:rPr>
              <a:t>E) Ancestry</a:t>
            </a:r>
          </a:p>
          <a:p>
            <a:pPr lvl="1">
              <a:lnSpc>
                <a:spcPct val="90000"/>
              </a:lnSpc>
            </a:pPr>
            <a:r>
              <a:rPr lang="en-US" sz="1800" dirty="0">
                <a:solidFill>
                  <a:srgbClr val="FFFFFF"/>
                </a:solidFill>
              </a:rPr>
              <a:t>F) Origin</a:t>
            </a:r>
          </a:p>
          <a:p>
            <a:pPr lvl="1">
              <a:lnSpc>
                <a:spcPct val="90000"/>
              </a:lnSpc>
            </a:pPr>
            <a:r>
              <a:rPr lang="en-US" sz="1800" dirty="0">
                <a:solidFill>
                  <a:srgbClr val="FFFFFF"/>
                </a:solidFill>
              </a:rPr>
              <a:t>G) Religion</a:t>
            </a:r>
          </a:p>
          <a:p>
            <a:pPr lvl="1">
              <a:lnSpc>
                <a:spcPct val="90000"/>
              </a:lnSpc>
            </a:pPr>
            <a:r>
              <a:rPr lang="en-US" sz="1800" dirty="0">
                <a:solidFill>
                  <a:srgbClr val="FFFFFF"/>
                </a:solidFill>
              </a:rPr>
              <a:t>H) Disability: including mental and physical </a:t>
            </a:r>
          </a:p>
          <a:p>
            <a:pPr marL="228600" lvl="1" indent="0">
              <a:lnSpc>
                <a:spcPct val="90000"/>
              </a:lnSpc>
              <a:buNone/>
            </a:pPr>
            <a:r>
              <a:rPr lang="en-US" sz="1800" b="1" dirty="0">
                <a:solidFill>
                  <a:srgbClr val="FFFFFF"/>
                </a:solidFill>
              </a:rPr>
              <a:t>Injury suffered to Dignity, Feelings &amp; Self-Respect</a:t>
            </a:r>
          </a:p>
          <a:p>
            <a:pPr>
              <a:lnSpc>
                <a:spcPct val="90000"/>
              </a:lnSpc>
            </a:pPr>
            <a:endParaRPr lang="en-US" sz="1400" dirty="0">
              <a:solidFill>
                <a:srgbClr val="FFFFFF"/>
              </a:solidFill>
            </a:endParaRPr>
          </a:p>
          <a:p>
            <a:pPr>
              <a:lnSpc>
                <a:spcPct val="90000"/>
              </a:lnSpc>
            </a:pPr>
            <a:endParaRPr lang="en-US" sz="1400" dirty="0">
              <a:solidFill>
                <a:srgbClr val="FFFFFF"/>
              </a:solidFill>
            </a:endParaRPr>
          </a:p>
        </p:txBody>
      </p:sp>
    </p:spTree>
    <p:extLst>
      <p:ext uri="{BB962C8B-B14F-4D97-AF65-F5344CB8AC3E}">
        <p14:creationId xmlns:p14="http://schemas.microsoft.com/office/powerpoint/2010/main" val="142523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3" end="3"/>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5" end="5"/>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6" end="6"/>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7" end="7"/>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8" end="8"/>
                                            </p:txEl>
                                          </p:spTgt>
                                        </p:tgtEl>
                                      </p:cBhvr>
                                    </p:animEffect>
                                  </p:childTnLst>
                                </p:cTn>
                              </p:par>
                              <p:par>
                                <p:cTn id="67" presetID="31" presetClass="entr" presetSubtype="0" fill="hold" nodeType="with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p:cTn id="6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B8DAFF-4795-FD0D-8DEF-D819157F4F1C}"/>
              </a:ext>
            </a:extLst>
          </p:cNvPr>
          <p:cNvSpPr>
            <a:spLocks noGrp="1"/>
          </p:cNvSpPr>
          <p:nvPr>
            <p:ph type="title"/>
          </p:nvPr>
        </p:nvSpPr>
        <p:spPr>
          <a:xfrm>
            <a:off x="804672" y="1290025"/>
            <a:ext cx="4475892" cy="1188720"/>
          </a:xfrm>
          <a:prstGeom prst="ellipse">
            <a:avLst/>
          </a:prstGeom>
          <a:solidFill>
            <a:srgbClr val="FFFFFF"/>
          </a:solidFill>
          <a:ln>
            <a:solidFill>
              <a:srgbClr val="404040"/>
            </a:solidFill>
          </a:ln>
        </p:spPr>
        <p:txBody>
          <a:bodyPr vert="horz" lIns="182880" tIns="182880" rIns="182880" bIns="182880" rtlCol="0" anchor="ctr">
            <a:normAutofit/>
          </a:bodyPr>
          <a:lstStyle/>
          <a:p>
            <a:r>
              <a:rPr lang="en-US" sz="2000" dirty="0"/>
              <a:t>The common law</a:t>
            </a:r>
          </a:p>
        </p:txBody>
      </p:sp>
      <p:sp>
        <p:nvSpPr>
          <p:cNvPr id="5" name="TextBox 4">
            <a:extLst>
              <a:ext uri="{FF2B5EF4-FFF2-40B4-BE49-F238E27FC236}">
                <a16:creationId xmlns:a16="http://schemas.microsoft.com/office/drawing/2014/main" id="{693C4065-DFAB-BF78-3917-BE6207B921A8}"/>
              </a:ext>
            </a:extLst>
          </p:cNvPr>
          <p:cNvSpPr txBox="1"/>
          <p:nvPr/>
        </p:nvSpPr>
        <p:spPr>
          <a:xfrm>
            <a:off x="804672" y="2858703"/>
            <a:ext cx="4475892" cy="3042547"/>
          </a:xfrm>
          <a:prstGeom prst="rect">
            <a:avLst/>
          </a:prstGeom>
        </p:spPr>
        <p:txBody>
          <a:bodyPr vert="horz" lIns="91440" tIns="45720" rIns="91440" bIns="45720" rtlCol="0">
            <a:normAutofit/>
          </a:bodyPr>
          <a:lstStyle/>
          <a:p>
            <a:pPr marL="285750" indent="-228600" defTabSz="914400">
              <a:spcBef>
                <a:spcPts val="1000"/>
              </a:spcBef>
              <a:spcAft>
                <a:spcPts val="600"/>
              </a:spcAft>
              <a:buClr>
                <a:schemeClr val="accent2"/>
              </a:buClr>
              <a:buFont typeface="Arial" panose="020B0604020202020204" pitchFamily="34" charset="0"/>
              <a:buChar char="•"/>
            </a:pPr>
            <a:r>
              <a:rPr lang="en-US" dirty="0">
                <a:solidFill>
                  <a:srgbClr val="FFFFFF"/>
                </a:solidFill>
              </a:rPr>
              <a:t>Age, Duties &amp; Responsibilities, Character of Employment</a:t>
            </a:r>
          </a:p>
          <a:p>
            <a:pPr marL="285750" indent="-228600" defTabSz="914400">
              <a:spcBef>
                <a:spcPts val="1000"/>
              </a:spcBef>
              <a:spcAft>
                <a:spcPts val="600"/>
              </a:spcAft>
              <a:buClr>
                <a:schemeClr val="accent2"/>
              </a:buClr>
              <a:buFont typeface="Arial" panose="020B0604020202020204" pitchFamily="34" charset="0"/>
              <a:buChar char="•"/>
            </a:pPr>
            <a:r>
              <a:rPr lang="en-US" dirty="0">
                <a:solidFill>
                  <a:srgbClr val="FFFFFF"/>
                </a:solidFill>
              </a:rPr>
              <a:t>Availability of Similar Employment</a:t>
            </a:r>
          </a:p>
          <a:p>
            <a:pPr marL="285750" indent="-228600" defTabSz="914400">
              <a:spcBef>
                <a:spcPts val="1000"/>
              </a:spcBef>
              <a:spcAft>
                <a:spcPts val="600"/>
              </a:spcAft>
              <a:buClr>
                <a:schemeClr val="accent2"/>
              </a:buClr>
              <a:buFont typeface="Arial" panose="020B0604020202020204" pitchFamily="34" charset="0"/>
              <a:buChar char="•"/>
            </a:pPr>
            <a:r>
              <a:rPr lang="en-US" dirty="0">
                <a:solidFill>
                  <a:srgbClr val="FFFFFF"/>
                </a:solidFill>
              </a:rPr>
              <a:t>Wrongful Termination</a:t>
            </a:r>
          </a:p>
          <a:p>
            <a:pPr marL="285750" indent="-228600" defTabSz="914400">
              <a:spcBef>
                <a:spcPts val="1000"/>
              </a:spcBef>
              <a:spcAft>
                <a:spcPts val="600"/>
              </a:spcAft>
              <a:buClr>
                <a:schemeClr val="accent2"/>
              </a:buClr>
              <a:buFont typeface="Arial" panose="020B0604020202020204" pitchFamily="34" charset="0"/>
              <a:buChar char="•"/>
            </a:pPr>
            <a:r>
              <a:rPr lang="en-US" dirty="0">
                <a:solidFill>
                  <a:srgbClr val="FFFFFF"/>
                </a:solidFill>
              </a:rPr>
              <a:t>Termination while on Medical Leave</a:t>
            </a:r>
          </a:p>
          <a:p>
            <a:pPr marL="285750" indent="-228600" defTabSz="914400">
              <a:spcBef>
                <a:spcPts val="1000"/>
              </a:spcBef>
              <a:spcAft>
                <a:spcPts val="600"/>
              </a:spcAft>
              <a:buClr>
                <a:schemeClr val="accent2"/>
              </a:buClr>
              <a:buFont typeface="Arial" panose="020B0604020202020204" pitchFamily="34" charset="0"/>
              <a:buChar char="•"/>
            </a:pPr>
            <a:r>
              <a:rPr lang="en-US" dirty="0">
                <a:solidFill>
                  <a:srgbClr val="FFFFFF"/>
                </a:solidFill>
              </a:rPr>
              <a:t>Termination while on Stress Leave</a:t>
            </a:r>
          </a:p>
        </p:txBody>
      </p:sp>
      <p:sp>
        <p:nvSpPr>
          <p:cNvPr id="19" name="Rectangle 18">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A6C39C8A-7C7A-8044-91D6-9B4D65D85CC9}"/>
              </a:ext>
            </a:extLst>
          </p:cNvPr>
          <p:cNvPicPr>
            <a:picLocks noGrp="1" noChangeAspect="1"/>
          </p:cNvPicPr>
          <p:nvPr>
            <p:ph idx="1"/>
          </p:nvPr>
        </p:nvPicPr>
        <p:blipFill>
          <a:blip r:embed="rId2"/>
          <a:stretch>
            <a:fillRect/>
          </a:stretch>
        </p:blipFill>
        <p:spPr>
          <a:xfrm>
            <a:off x="7064692" y="1886663"/>
            <a:ext cx="4159568" cy="2768003"/>
          </a:xfrm>
          <a:prstGeom prst="rect">
            <a:avLst/>
          </a:prstGeom>
        </p:spPr>
      </p:pic>
    </p:spTree>
    <p:extLst>
      <p:ext uri="{BB962C8B-B14F-4D97-AF65-F5344CB8AC3E}">
        <p14:creationId xmlns:p14="http://schemas.microsoft.com/office/powerpoint/2010/main" val="109107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2231136" y="467418"/>
            <a:ext cx="7729728" cy="1188720"/>
          </a:xfrm>
          <a:solidFill>
            <a:srgbClr val="FFFFFF"/>
          </a:solidFill>
        </p:spPr>
        <p:txBody>
          <a:bodyPr>
            <a:normAutofit/>
          </a:bodyPr>
          <a:lstStyle/>
          <a:p>
            <a:r>
              <a:rPr lang="en-US" b="1"/>
              <a:t>Human rights code - caselaw</a:t>
            </a:r>
          </a:p>
        </p:txBody>
      </p:sp>
      <p:sp>
        <p:nvSpPr>
          <p:cNvPr id="6" name="Content Placeholder 2"/>
          <p:cNvSpPr>
            <a:spLocks noGrp="1"/>
          </p:cNvSpPr>
          <p:nvPr>
            <p:ph idx="1"/>
          </p:nvPr>
        </p:nvSpPr>
        <p:spPr>
          <a:xfrm>
            <a:off x="1706062" y="2291262"/>
            <a:ext cx="8779512" cy="2879256"/>
          </a:xfrm>
        </p:spPr>
        <p:txBody>
          <a:bodyPr>
            <a:normAutofit/>
          </a:bodyPr>
          <a:lstStyle/>
          <a:p>
            <a:r>
              <a:rPr lang="en-US" b="1" i="1" dirty="0" err="1">
                <a:solidFill>
                  <a:srgbClr val="404040"/>
                </a:solidFill>
              </a:rPr>
              <a:t>Silvera</a:t>
            </a:r>
            <a:r>
              <a:rPr lang="en-US" b="1" i="1" dirty="0">
                <a:solidFill>
                  <a:srgbClr val="404040"/>
                </a:solidFill>
              </a:rPr>
              <a:t> v. Olympia </a:t>
            </a:r>
            <a:r>
              <a:rPr lang="en-US" b="1" i="1" dirty="0" err="1">
                <a:solidFill>
                  <a:srgbClr val="404040"/>
                </a:solidFill>
              </a:rPr>
              <a:t>Jewellery</a:t>
            </a:r>
            <a:r>
              <a:rPr lang="en-US" b="1" i="1" dirty="0">
                <a:solidFill>
                  <a:srgbClr val="404040"/>
                </a:solidFill>
              </a:rPr>
              <a:t> Corporation and </a:t>
            </a:r>
            <a:r>
              <a:rPr lang="en-US" b="1" i="1" dirty="0" err="1">
                <a:solidFill>
                  <a:srgbClr val="404040"/>
                </a:solidFill>
              </a:rPr>
              <a:t>Bozak</a:t>
            </a:r>
            <a:r>
              <a:rPr lang="en-US" b="1" i="1" dirty="0">
                <a:solidFill>
                  <a:srgbClr val="404040"/>
                </a:solidFill>
              </a:rPr>
              <a:t>, </a:t>
            </a:r>
            <a:r>
              <a:rPr lang="en-US" b="1" dirty="0">
                <a:solidFill>
                  <a:srgbClr val="404040"/>
                </a:solidFill>
              </a:rPr>
              <a:t>2015 ONSC 3760:</a:t>
            </a:r>
          </a:p>
          <a:p>
            <a:pPr lvl="1">
              <a:buFontTx/>
              <a:buChar char="-"/>
            </a:pPr>
            <a:r>
              <a:rPr lang="en-US" dirty="0">
                <a:solidFill>
                  <a:srgbClr val="404040"/>
                </a:solidFill>
              </a:rPr>
              <a:t>Retail employee repeatedly sexually assaulted and harassed by supervisor</a:t>
            </a:r>
          </a:p>
          <a:p>
            <a:pPr lvl="1">
              <a:buFontTx/>
              <a:buChar char="-"/>
            </a:pPr>
            <a:r>
              <a:rPr lang="en-US" dirty="0">
                <a:solidFill>
                  <a:srgbClr val="404040"/>
                </a:solidFill>
              </a:rPr>
              <a:t>Terminated while on medical leave</a:t>
            </a:r>
          </a:p>
          <a:p>
            <a:pPr lvl="1">
              <a:buFontTx/>
              <a:buChar char="-"/>
            </a:pPr>
            <a:r>
              <a:rPr lang="en-US" dirty="0">
                <a:solidFill>
                  <a:srgbClr val="404040"/>
                </a:solidFill>
              </a:rPr>
              <a:t>Award: $90,344.63 for wrongful termination, $10,000 punitive damages, $15,000 aggravated damages, $57,869.13 for lost income - against the company</a:t>
            </a:r>
          </a:p>
          <a:p>
            <a:pPr lvl="1">
              <a:buFontTx/>
              <a:buChar char="-"/>
            </a:pPr>
            <a:r>
              <a:rPr lang="en-US" dirty="0">
                <a:solidFill>
                  <a:srgbClr val="404040"/>
                </a:solidFill>
              </a:rPr>
              <a:t>Award: $90,000 for general and aggravated damages, $10,000 for punitive damages, $30,000 for breach of the </a:t>
            </a:r>
            <a:r>
              <a:rPr lang="en-US" i="1" dirty="0">
                <a:solidFill>
                  <a:srgbClr val="404040"/>
                </a:solidFill>
              </a:rPr>
              <a:t>Human Rights Code</a:t>
            </a:r>
            <a:r>
              <a:rPr lang="en-US" dirty="0">
                <a:solidFill>
                  <a:srgbClr val="404040"/>
                </a:solidFill>
              </a:rPr>
              <a:t>, $42,750 for future care costs, $33,924.75 for future loss of income against the </a:t>
            </a:r>
            <a:r>
              <a:rPr lang="en-US" b="1" dirty="0">
                <a:solidFill>
                  <a:srgbClr val="404040"/>
                </a:solidFill>
              </a:rPr>
              <a:t>manager (assaulter)</a:t>
            </a:r>
            <a:r>
              <a:rPr lang="en-US" dirty="0">
                <a:solidFill>
                  <a:srgbClr val="404040"/>
                </a:solidFill>
              </a:rPr>
              <a:t> and the employer</a:t>
            </a:r>
          </a:p>
          <a:p>
            <a:endParaRPr lang="en-US" dirty="0">
              <a:solidFill>
                <a:srgbClr val="404040"/>
              </a:solidFill>
            </a:endParaRPr>
          </a:p>
        </p:txBody>
      </p:sp>
      <p:sp>
        <p:nvSpPr>
          <p:cNvPr id="7" name="AutoShape 2" descr="mage result for robot mediator"/>
          <p:cNvSpPr>
            <a:spLocks noChangeAspect="1" noChangeArrowheads="1"/>
          </p:cNvSpPr>
          <p:nvPr/>
        </p:nvSpPr>
        <p:spPr bwMode="auto">
          <a:xfrm>
            <a:off x="-1" y="-1"/>
            <a:ext cx="4557713" cy="45577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6263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518C42-8F99-E222-9E8D-16BA3DA28ABA}"/>
              </a:ext>
            </a:extLst>
          </p:cNvPr>
          <p:cNvSpPr>
            <a:spLocks noGrp="1"/>
          </p:cNvSpPr>
          <p:nvPr>
            <p:ph type="title"/>
          </p:nvPr>
        </p:nvSpPr>
        <p:spPr>
          <a:xfrm>
            <a:off x="2231136" y="467418"/>
            <a:ext cx="7729728" cy="1188720"/>
          </a:xfrm>
          <a:solidFill>
            <a:srgbClr val="FFFFFF"/>
          </a:solidFill>
        </p:spPr>
        <p:txBody>
          <a:bodyPr>
            <a:normAutofit/>
          </a:bodyPr>
          <a:lstStyle/>
          <a:p>
            <a:r>
              <a:rPr lang="en-US" sz="2600" i="1" dirty="0" err="1"/>
              <a:t>Silvera</a:t>
            </a:r>
            <a:r>
              <a:rPr lang="en-US" sz="2600" i="1" dirty="0"/>
              <a:t> V. Olympia </a:t>
            </a:r>
            <a:r>
              <a:rPr lang="en-US" sz="2600" i="1" dirty="0" err="1"/>
              <a:t>Jewellery</a:t>
            </a:r>
            <a:r>
              <a:rPr lang="en-US" sz="2600" i="1" dirty="0"/>
              <a:t> Corporation and </a:t>
            </a:r>
            <a:r>
              <a:rPr lang="en-US" sz="2600" i="1" dirty="0" err="1"/>
              <a:t>Bozak</a:t>
            </a:r>
            <a:r>
              <a:rPr lang="en-US" sz="2600" i="1" dirty="0"/>
              <a:t>, </a:t>
            </a:r>
            <a:r>
              <a:rPr lang="en-US" sz="2600" dirty="0"/>
              <a:t>2015 ONSC 3760</a:t>
            </a:r>
          </a:p>
        </p:txBody>
      </p:sp>
      <p:sp>
        <p:nvSpPr>
          <p:cNvPr id="3" name="Content Placeholder 2">
            <a:extLst>
              <a:ext uri="{FF2B5EF4-FFF2-40B4-BE49-F238E27FC236}">
                <a16:creationId xmlns:a16="http://schemas.microsoft.com/office/drawing/2014/main" id="{D2736AF1-D51B-9F60-AA95-3FED6ABDC3B8}"/>
              </a:ext>
            </a:extLst>
          </p:cNvPr>
          <p:cNvSpPr>
            <a:spLocks noGrp="1"/>
          </p:cNvSpPr>
          <p:nvPr>
            <p:ph idx="1"/>
          </p:nvPr>
        </p:nvSpPr>
        <p:spPr>
          <a:xfrm>
            <a:off x="1706062" y="2291262"/>
            <a:ext cx="8779512" cy="2879256"/>
          </a:xfrm>
        </p:spPr>
        <p:txBody>
          <a:bodyPr>
            <a:normAutofit/>
          </a:bodyPr>
          <a:lstStyle/>
          <a:p>
            <a:pPr fontAlgn="auto">
              <a:lnSpc>
                <a:spcPct val="90000"/>
              </a:lnSpc>
            </a:pPr>
            <a:r>
              <a:rPr lang="en-CA" sz="1500" b="0" i="0" dirty="0">
                <a:solidFill>
                  <a:srgbClr val="404040"/>
                </a:solidFill>
                <a:effectLst/>
                <a:latin typeface="-apple-system"/>
              </a:rPr>
              <a:t>Manager liable for breach of the employee’s right to equal treatment in respect of employment without discrimination because of race or sex under s.5(1) of the </a:t>
            </a:r>
            <a:r>
              <a:rPr lang="en-CA" sz="1500" b="0" i="1" dirty="0">
                <a:solidFill>
                  <a:srgbClr val="404040"/>
                </a:solidFill>
                <a:effectLst/>
                <a:latin typeface="-apple-system"/>
              </a:rPr>
              <a:t>Code</a:t>
            </a:r>
            <a:endParaRPr lang="en-CA" sz="1500" i="1" dirty="0">
              <a:solidFill>
                <a:srgbClr val="404040"/>
              </a:solidFill>
              <a:latin typeface="-apple-system"/>
            </a:endParaRPr>
          </a:p>
          <a:p>
            <a:pPr fontAlgn="auto">
              <a:lnSpc>
                <a:spcPct val="90000"/>
              </a:lnSpc>
            </a:pPr>
            <a:r>
              <a:rPr lang="en-CA" sz="1500" dirty="0">
                <a:solidFill>
                  <a:srgbClr val="404040"/>
                </a:solidFill>
                <a:latin typeface="-apple-system"/>
              </a:rPr>
              <a:t>Manager liable for </a:t>
            </a:r>
            <a:r>
              <a:rPr lang="en-CA" sz="1500" b="0" i="0" dirty="0">
                <a:solidFill>
                  <a:srgbClr val="404040"/>
                </a:solidFill>
                <a:effectLst/>
                <a:latin typeface="-apple-system"/>
              </a:rPr>
              <a:t>breach of her right to freedom from harassment in the workplace by the employer or the agent of the employer because of race or sex under ss.5(2) and 7(2) of the </a:t>
            </a:r>
            <a:r>
              <a:rPr lang="en-CA" sz="1500" b="0" i="1" dirty="0">
                <a:solidFill>
                  <a:srgbClr val="404040"/>
                </a:solidFill>
                <a:effectLst/>
                <a:latin typeface="-apple-system"/>
              </a:rPr>
              <a:t>Code</a:t>
            </a:r>
            <a:r>
              <a:rPr lang="en-CA" sz="1500" b="0" i="0" dirty="0">
                <a:solidFill>
                  <a:srgbClr val="404040"/>
                </a:solidFill>
                <a:effectLst/>
                <a:latin typeface="-apple-system"/>
              </a:rPr>
              <a:t>.</a:t>
            </a:r>
          </a:p>
          <a:p>
            <a:pPr fontAlgn="auto">
              <a:lnSpc>
                <a:spcPct val="90000"/>
              </a:lnSpc>
            </a:pPr>
            <a:r>
              <a:rPr lang="en-CA" sz="1500" b="0" i="0" dirty="0">
                <a:solidFill>
                  <a:srgbClr val="404040"/>
                </a:solidFill>
                <a:effectLst/>
                <a:latin typeface="-apple-system"/>
              </a:rPr>
              <a:t>With respect to damages under s.46.1</a:t>
            </a:r>
            <a:r>
              <a:rPr lang="en-CA" sz="1500" b="0" i="1" dirty="0">
                <a:solidFill>
                  <a:srgbClr val="404040"/>
                </a:solidFill>
                <a:effectLst/>
                <a:latin typeface="-apple-system"/>
              </a:rPr>
              <a:t>, </a:t>
            </a:r>
            <a:r>
              <a:rPr lang="en-CA" sz="1500" b="0" i="0" dirty="0">
                <a:solidFill>
                  <a:srgbClr val="404040"/>
                </a:solidFill>
                <a:effectLst/>
                <a:latin typeface="-apple-system"/>
              </a:rPr>
              <a:t>Justice </a:t>
            </a:r>
            <a:r>
              <a:rPr lang="en-CA" sz="1500" b="0" i="0" dirty="0" err="1">
                <a:solidFill>
                  <a:srgbClr val="404040"/>
                </a:solidFill>
                <a:effectLst/>
                <a:latin typeface="-apple-system"/>
              </a:rPr>
              <a:t>Glustein</a:t>
            </a:r>
            <a:r>
              <a:rPr lang="en-CA" sz="1500" b="0" i="0" dirty="0">
                <a:solidFill>
                  <a:srgbClr val="404040"/>
                </a:solidFill>
                <a:effectLst/>
                <a:latin typeface="-apple-system"/>
              </a:rPr>
              <a:t> relied on the principles set out in the decision of </a:t>
            </a:r>
            <a:r>
              <a:rPr lang="en-CA" sz="1500" b="0" i="1" dirty="0">
                <a:solidFill>
                  <a:srgbClr val="404040"/>
                </a:solidFill>
                <a:effectLst/>
                <a:latin typeface="-apple-system"/>
              </a:rPr>
              <a:t>ADGA Group Consultants Inc. v. Lane, </a:t>
            </a:r>
            <a:r>
              <a:rPr lang="en-CA" sz="1500" b="0" i="0" dirty="0">
                <a:solidFill>
                  <a:srgbClr val="404040"/>
                </a:solidFill>
                <a:effectLst/>
                <a:latin typeface="-apple-system"/>
              </a:rPr>
              <a:t>2008 CanLII 39605 in which the Ontario Divisional Court emphasized the need to ensure damages are not set too low. The following considerations are to be made: “humiliation; hurt feelings; the loss of self-respect; dignity and confidence by the complainant; the experience of victimization; the vulnerability of the complainant; and the seriousness of the offensive treatment.” Noting that the plaintiff had suffered “the full list of consequences to be considered,” Justice </a:t>
            </a:r>
            <a:r>
              <a:rPr lang="en-CA" sz="1500" b="0" i="0" dirty="0" err="1">
                <a:solidFill>
                  <a:srgbClr val="404040"/>
                </a:solidFill>
                <a:effectLst/>
                <a:latin typeface="-apple-system"/>
              </a:rPr>
              <a:t>Glustein</a:t>
            </a:r>
            <a:r>
              <a:rPr lang="en-CA" sz="1500" b="0" i="0" dirty="0">
                <a:solidFill>
                  <a:srgbClr val="404040"/>
                </a:solidFill>
                <a:effectLst/>
                <a:latin typeface="-apple-system"/>
              </a:rPr>
              <a:t> awarded $30,000 in damages under the </a:t>
            </a:r>
            <a:r>
              <a:rPr lang="en-CA" sz="1500" b="0" i="1" dirty="0">
                <a:solidFill>
                  <a:srgbClr val="404040"/>
                </a:solidFill>
                <a:effectLst/>
                <a:latin typeface="-apple-system"/>
              </a:rPr>
              <a:t>Code</a:t>
            </a:r>
            <a:r>
              <a:rPr lang="en-CA" sz="1500" b="0" i="0" dirty="0">
                <a:solidFill>
                  <a:srgbClr val="404040"/>
                </a:solidFill>
                <a:effectLst/>
                <a:latin typeface="-apple-system"/>
              </a:rPr>
              <a:t>.</a:t>
            </a:r>
          </a:p>
          <a:p>
            <a:pPr>
              <a:lnSpc>
                <a:spcPct val="90000"/>
              </a:lnSpc>
            </a:pPr>
            <a:endParaRPr lang="en-US" sz="1500" dirty="0">
              <a:solidFill>
                <a:srgbClr val="404040"/>
              </a:solidFill>
            </a:endParaRPr>
          </a:p>
        </p:txBody>
      </p:sp>
    </p:spTree>
    <p:extLst>
      <p:ext uri="{BB962C8B-B14F-4D97-AF65-F5344CB8AC3E}">
        <p14:creationId xmlns:p14="http://schemas.microsoft.com/office/powerpoint/2010/main" val="319664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157C0-98C5-D38F-4FAA-ABACBE6B0097}"/>
              </a:ext>
            </a:extLst>
          </p:cNvPr>
          <p:cNvSpPr>
            <a:spLocks noGrp="1"/>
          </p:cNvSpPr>
          <p:nvPr>
            <p:ph type="title"/>
          </p:nvPr>
        </p:nvSpPr>
        <p:spPr>
          <a:xfrm>
            <a:off x="2231136" y="467418"/>
            <a:ext cx="7729728" cy="1188720"/>
          </a:xfrm>
          <a:prstGeom prst="ellipse">
            <a:avLst/>
          </a:prstGeom>
          <a:solidFill>
            <a:srgbClr val="FFFFFF"/>
          </a:solidFill>
        </p:spPr>
        <p:txBody>
          <a:bodyPr>
            <a:normAutofit/>
          </a:bodyPr>
          <a:lstStyle/>
          <a:p>
            <a:r>
              <a:rPr lang="en-CA" sz="1500" b="1" i="1" dirty="0">
                <a:effectLst/>
                <a:latin typeface="-apple-system"/>
              </a:rPr>
              <a:t>(O.P.) v. Presteve Foods Ltd., </a:t>
            </a:r>
            <a:r>
              <a:rPr lang="en-CA" sz="1500" b="1" i="0" dirty="0">
                <a:effectLst/>
                <a:latin typeface="-apple-system"/>
              </a:rPr>
              <a:t>2015 HRTO 675 </a:t>
            </a:r>
            <a:br>
              <a:rPr lang="en-CA" sz="1500" b="1" i="0" dirty="0">
                <a:effectLst/>
                <a:latin typeface="-apple-system"/>
              </a:rPr>
            </a:br>
            <a:endParaRPr lang="en-US" sz="1500" dirty="0"/>
          </a:p>
        </p:txBody>
      </p:sp>
      <p:sp>
        <p:nvSpPr>
          <p:cNvPr id="3" name="Content Placeholder 2">
            <a:extLst>
              <a:ext uri="{FF2B5EF4-FFF2-40B4-BE49-F238E27FC236}">
                <a16:creationId xmlns:a16="http://schemas.microsoft.com/office/drawing/2014/main" id="{BDF00032-3ABD-BE20-B4A8-2FED24A6DE92}"/>
              </a:ext>
            </a:extLst>
          </p:cNvPr>
          <p:cNvSpPr>
            <a:spLocks noGrp="1"/>
          </p:cNvSpPr>
          <p:nvPr>
            <p:ph idx="1"/>
          </p:nvPr>
        </p:nvSpPr>
        <p:spPr>
          <a:xfrm>
            <a:off x="1706062" y="2291262"/>
            <a:ext cx="8779512" cy="2879256"/>
          </a:xfrm>
        </p:spPr>
        <p:txBody>
          <a:bodyPr>
            <a:normAutofit/>
          </a:bodyPr>
          <a:lstStyle/>
          <a:p>
            <a:pPr fontAlgn="auto">
              <a:lnSpc>
                <a:spcPct val="90000"/>
              </a:lnSpc>
            </a:pPr>
            <a:r>
              <a:rPr lang="en-CA" sz="1700" dirty="0">
                <a:solidFill>
                  <a:srgbClr val="404040"/>
                </a:solidFill>
                <a:latin typeface="-apple-system"/>
              </a:rPr>
              <a:t>Two foreign workers from Mexico working at fish processing plant</a:t>
            </a:r>
          </a:p>
          <a:p>
            <a:pPr fontAlgn="auto">
              <a:lnSpc>
                <a:spcPct val="90000"/>
              </a:lnSpc>
            </a:pPr>
            <a:r>
              <a:rPr lang="en-CA" sz="1700" b="0" i="0" dirty="0">
                <a:solidFill>
                  <a:srgbClr val="404040"/>
                </a:solidFill>
                <a:effectLst/>
                <a:latin typeface="-apple-system"/>
              </a:rPr>
              <a:t>Alleged that their employer subjected them to unwanted sexual solicitations and advances, sexual assaults and touching, a sexually poisoned work environment, and reprisal </a:t>
            </a:r>
          </a:p>
          <a:p>
            <a:pPr fontAlgn="auto">
              <a:lnSpc>
                <a:spcPct val="90000"/>
              </a:lnSpc>
            </a:pPr>
            <a:r>
              <a:rPr lang="en-CA" sz="1700" b="0" i="0" dirty="0">
                <a:solidFill>
                  <a:srgbClr val="404040"/>
                </a:solidFill>
                <a:effectLst/>
                <a:latin typeface="-apple-system"/>
              </a:rPr>
              <a:t>Given the truly outrageous nature of the conduct, the adjudicator granted an award of $50,000 for </a:t>
            </a:r>
            <a:r>
              <a:rPr lang="en-CA" sz="1700" i="1" dirty="0">
                <a:solidFill>
                  <a:srgbClr val="404040"/>
                </a:solidFill>
                <a:latin typeface="-apple-system"/>
              </a:rPr>
              <a:t>Human Rights </a:t>
            </a:r>
            <a:r>
              <a:rPr lang="en-CA" sz="1700" dirty="0">
                <a:solidFill>
                  <a:srgbClr val="404040"/>
                </a:solidFill>
                <a:latin typeface="-apple-system"/>
              </a:rPr>
              <a:t>damages for one worker</a:t>
            </a:r>
            <a:r>
              <a:rPr lang="en-CA" sz="1700" b="0" i="0" dirty="0">
                <a:solidFill>
                  <a:srgbClr val="404040"/>
                </a:solidFill>
                <a:effectLst/>
                <a:latin typeface="-apple-system"/>
              </a:rPr>
              <a:t>, and $150,000 for the other. </a:t>
            </a:r>
          </a:p>
          <a:p>
            <a:pPr fontAlgn="auto">
              <a:lnSpc>
                <a:spcPct val="90000"/>
              </a:lnSpc>
            </a:pPr>
            <a:r>
              <a:rPr lang="en-CA" sz="1700" dirty="0">
                <a:solidFill>
                  <a:srgbClr val="404040"/>
                </a:solidFill>
                <a:latin typeface="-apple-system"/>
              </a:rPr>
              <a:t>The Court found that t</a:t>
            </a:r>
            <a:r>
              <a:rPr lang="en-CA" sz="1700" b="0" i="0" dirty="0">
                <a:solidFill>
                  <a:srgbClr val="404040"/>
                </a:solidFill>
                <a:effectLst/>
                <a:latin typeface="-apple-system"/>
              </a:rPr>
              <a:t>he employer </a:t>
            </a:r>
            <a:r>
              <a:rPr lang="en-CA" sz="1700" dirty="0">
                <a:solidFill>
                  <a:srgbClr val="404040"/>
                </a:solidFill>
                <a:latin typeface="-apple-system"/>
              </a:rPr>
              <a:t>subjected the workers to </a:t>
            </a:r>
            <a:r>
              <a:rPr lang="en-CA" sz="1700" b="0" i="0" dirty="0">
                <a:solidFill>
                  <a:srgbClr val="404040"/>
                </a:solidFill>
                <a:effectLst/>
                <a:latin typeface="-apple-system"/>
              </a:rPr>
              <a:t>“</a:t>
            </a:r>
            <a:r>
              <a:rPr lang="en-CA" sz="1700" b="0" i="1" dirty="0">
                <a:solidFill>
                  <a:srgbClr val="404040"/>
                </a:solidFill>
                <a:effectLst/>
                <a:latin typeface="-apple-system"/>
              </a:rPr>
              <a:t>a persistent and ongoing pattern of sexual solicitation and advances</a:t>
            </a:r>
            <a:r>
              <a:rPr lang="en-CA" sz="1700" b="0" i="0" dirty="0">
                <a:solidFill>
                  <a:srgbClr val="404040"/>
                </a:solidFill>
                <a:effectLst/>
                <a:latin typeface="-apple-system"/>
              </a:rPr>
              <a:t>”, and threatened retaliation if refused, contrary to ss. 7(2) and 7(3)(a) of the </a:t>
            </a:r>
            <a:r>
              <a:rPr lang="en-CA" sz="1700" b="0" i="1" dirty="0">
                <a:solidFill>
                  <a:srgbClr val="404040"/>
                </a:solidFill>
                <a:effectLst/>
                <a:latin typeface="-apple-system"/>
              </a:rPr>
              <a:t>Code. </a:t>
            </a:r>
            <a:r>
              <a:rPr lang="en-CA" sz="1700" b="0" i="0" dirty="0">
                <a:solidFill>
                  <a:srgbClr val="404040"/>
                </a:solidFill>
                <a:effectLst/>
                <a:latin typeface="-apple-system"/>
              </a:rPr>
              <a:t>Moreover, these sexual solicitations, advances, and harassment created a poisoned work environment, contrary to s.5(1) of the </a:t>
            </a:r>
            <a:r>
              <a:rPr lang="en-CA" sz="1700" b="0" i="1" dirty="0">
                <a:solidFill>
                  <a:srgbClr val="404040"/>
                </a:solidFill>
                <a:effectLst/>
                <a:latin typeface="-apple-system"/>
              </a:rPr>
              <a:t>Code. </a:t>
            </a:r>
          </a:p>
        </p:txBody>
      </p:sp>
    </p:spTree>
    <p:extLst>
      <p:ext uri="{BB962C8B-B14F-4D97-AF65-F5344CB8AC3E}">
        <p14:creationId xmlns:p14="http://schemas.microsoft.com/office/powerpoint/2010/main" val="146800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{3A26AFF9-A6F7-F748-86A5-1E830C63AEEF}tf10001120</Template>
  <TotalTime>833</TotalTime>
  <Words>1032</Words>
  <Application>Microsoft Macintosh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-apple-system</vt:lpstr>
      <vt:lpstr>Arial</vt:lpstr>
      <vt:lpstr>Calibri</vt:lpstr>
      <vt:lpstr>Copperplate Gothic Bold</vt:lpstr>
      <vt:lpstr>Gill Sans MT</vt:lpstr>
      <vt:lpstr>Libre Franklin</vt:lpstr>
      <vt:lpstr>Parcel</vt:lpstr>
      <vt:lpstr>PowerPoint Presentation</vt:lpstr>
      <vt:lpstr>What is employment law?</vt:lpstr>
      <vt:lpstr>Employment standards act</vt:lpstr>
      <vt:lpstr>EMPLOYMENT STANDARDS ACT</vt:lpstr>
      <vt:lpstr>Human rights code</vt:lpstr>
      <vt:lpstr>The common law</vt:lpstr>
      <vt:lpstr>Human rights code - caselaw</vt:lpstr>
      <vt:lpstr>Silvera V. Olympia Jewellery Corporation and Bozak, 2015 ONSC 3760</vt:lpstr>
      <vt:lpstr>(O.P.) v. Presteve Foods Ltd., 2015 HRTO 675  </vt:lpstr>
      <vt:lpstr>DUTY TO ACCOMMODATE</vt:lpstr>
      <vt:lpstr>DUTY TO ACCOMMODATE</vt:lpstr>
      <vt:lpstr>Occupational health and safety</vt:lpstr>
      <vt:lpstr>Domestic violence laws</vt:lpstr>
      <vt:lpstr>WRAPPING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Tara Vasdani</cp:lastModifiedBy>
  <cp:revision>10</cp:revision>
  <dcterms:created xsi:type="dcterms:W3CDTF">2021-02-06T16:00:25Z</dcterms:created>
  <dcterms:modified xsi:type="dcterms:W3CDTF">2023-03-15T13:23:03Z</dcterms:modified>
</cp:coreProperties>
</file>